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84" r:id="rId2"/>
    <p:sldId id="452" r:id="rId3"/>
    <p:sldId id="453" r:id="rId4"/>
    <p:sldId id="454" r:id="rId5"/>
    <p:sldId id="460" r:id="rId6"/>
    <p:sldId id="459" r:id="rId7"/>
    <p:sldId id="465" r:id="rId8"/>
    <p:sldId id="393" r:id="rId9"/>
    <p:sldId id="350" r:id="rId10"/>
    <p:sldId id="352" r:id="rId11"/>
    <p:sldId id="464" r:id="rId12"/>
    <p:sldId id="353" r:id="rId13"/>
    <p:sldId id="358" r:id="rId14"/>
    <p:sldId id="463" r:id="rId15"/>
    <p:sldId id="360" r:id="rId16"/>
    <p:sldId id="361" r:id="rId17"/>
    <p:sldId id="362" r:id="rId18"/>
    <p:sldId id="366" r:id="rId19"/>
    <p:sldId id="371" r:id="rId20"/>
    <p:sldId id="384" r:id="rId21"/>
    <p:sldId id="373" r:id="rId22"/>
    <p:sldId id="379" r:id="rId23"/>
    <p:sldId id="466" r:id="rId24"/>
    <p:sldId id="387" r:id="rId25"/>
    <p:sldId id="462" r:id="rId26"/>
    <p:sldId id="392" r:id="rId27"/>
    <p:sldId id="457" r:id="rId28"/>
    <p:sldId id="458" r:id="rId29"/>
    <p:sldId id="461" r:id="rId30"/>
    <p:sldId id="395" r:id="rId31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8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3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5DB29-85AC-A542-B4B5-E2A64DF1B4FF}" type="datetimeFigureOut">
              <a:rPr lang="en-GB" smtClean="0"/>
              <a:t>14/06/2022</a:t>
            </a:fld>
            <a:endParaRPr lang="en-GB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GB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73632C-983D-9743-B7AE-FFBC4F797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2912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16426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20134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66717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41601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54438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43029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29024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1817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57523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4515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176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09184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41778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08799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77085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61618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73632C-983D-9743-B7AE-FFBC4F7979D7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4461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0428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648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77258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24266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46002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41287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DD603-D100-41F2-BBB5-10356E14A4FC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967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1192E61-1491-E5E2-83F2-7819593707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ED30382F-AABE-9E9F-6EAC-27677E72E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  <a:endParaRPr lang="en-GB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CF1AD65B-3A54-D7E1-6599-A47F17E6D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F4E3CF3C-795C-670C-77CA-52E3ADF30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Eliaden 2022. -  NEK 400:2022  -  Eirik Selvik, Leder NK64</a:t>
            </a:r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EB011329-7CD0-450B-395B-1DB144303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12F7A-8A56-0E4E-B606-0B114CC0B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301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8F30AEB-1B35-602F-CDB0-8E3ED12FA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9312001E-058E-2A1B-1F3D-8D2FE0FE49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GB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7108EB0-4C6E-79AC-C776-6F2E1D55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01670EB1-FC5B-9CF2-246F-8C8EB688D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Eliaden 2022. -  NEK 400:2022  -  Eirik Selvik, Leder NK64</a:t>
            </a:r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0DED3E7-AC91-482E-CE98-17D895F93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12F7A-8A56-0E4E-B606-0B114CC0B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2009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8E7C9ABE-18A6-A6AF-454F-BBC17E1410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7F7EC0D2-5838-0E4A-B284-9F12A6437D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GB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B5450D80-B84F-F8DF-CE80-302F5B850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EED7D5D9-ECE0-82B8-A3BC-9F517108E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Eliaden 2022. -  NEK 400:2022  -  Eirik Selvik, Leder NK64</a:t>
            </a:r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50831DC1-981D-2C31-3733-570F6D2D8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12F7A-8A56-0E4E-B606-0B114CC0B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52554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lde_Teks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4CC7D34-7312-FB46-A133-803D72F32EE3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12202218" cy="6858000"/>
          </a:xfrm>
          <a:prstGeom prst="rect">
            <a:avLst/>
          </a:prstGeom>
          <a:solidFill>
            <a:srgbClr val="F5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5202337-1536-E041-9E41-6F753B4658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249" y="218655"/>
            <a:ext cx="1511193" cy="28136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8687DC7-9A87-8546-B0DC-78A608752E66}"/>
              </a:ext>
            </a:extLst>
          </p:cNvPr>
          <p:cNvCxnSpPr>
            <a:cxnSpLocks/>
          </p:cNvCxnSpPr>
          <p:nvPr userDrawn="1"/>
        </p:nvCxnSpPr>
        <p:spPr>
          <a:xfrm flipH="1">
            <a:off x="-10218" y="734915"/>
            <a:ext cx="12202219" cy="1"/>
          </a:xfrm>
          <a:prstGeom prst="line">
            <a:avLst/>
          </a:prstGeom>
          <a:ln w="19050">
            <a:solidFill>
              <a:srgbClr val="51B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E2E7AD92-7BC7-324E-8222-2BAD3CFEB2C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V="1">
            <a:off x="-10218" y="6804280"/>
            <a:ext cx="12201800" cy="8146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CE3ADFF-5182-2344-8909-BE99179EB0FF}"/>
              </a:ext>
            </a:extLst>
          </p:cNvPr>
          <p:cNvPicPr>
            <a:picLocks/>
          </p:cNvPicPr>
          <p:nvPr userDrawn="1"/>
        </p:nvPicPr>
        <p:blipFill>
          <a:blip r:embed="rId6"/>
          <a:stretch/>
        </p:blipFill>
        <p:spPr>
          <a:xfrm>
            <a:off x="0" y="715777"/>
            <a:ext cx="4156075" cy="5900287"/>
          </a:xfrm>
          <a:prstGeom prst="rect">
            <a:avLst/>
          </a:prstGeom>
        </p:spPr>
      </p:pic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FE1E0B6E-BAC2-2348-B65A-8258A40FF8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71368" y="2370224"/>
            <a:ext cx="3576821" cy="3143313"/>
          </a:xfrm>
        </p:spPr>
        <p:txBody>
          <a:bodyPr wrap="none" lIns="0" numCol="1" spcCol="180000">
            <a:no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19" name="Text Placeholder 29">
            <a:extLst>
              <a:ext uri="{FF2B5EF4-FFF2-40B4-BE49-F238E27FC236}">
                <a16:creationId xmlns:a16="http://schemas.microsoft.com/office/drawing/2014/main" id="{F9F12C04-7683-1343-844E-3DAFEA37C8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27104" y="903994"/>
            <a:ext cx="3576820" cy="1121665"/>
          </a:xfrm>
        </p:spPr>
        <p:txBody>
          <a:bodyPr wrap="none" lIns="0" numCol="1" spcCol="180000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32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 b="0" dirty="0"/>
              <a:t>Click to edit Master title style</a:t>
            </a:r>
          </a:p>
          <a:p>
            <a:r>
              <a:rPr lang="en-GB" b="0" dirty="0"/>
              <a:t>To </a:t>
            </a:r>
            <a:r>
              <a:rPr lang="en-GB" b="0" dirty="0" err="1"/>
              <a:t>linjer</a:t>
            </a:r>
            <a:endParaRPr lang="en-NO" b="0" dirty="0"/>
          </a:p>
        </p:txBody>
      </p:sp>
      <p:pic>
        <p:nvPicPr>
          <p:cNvPr id="14" name="Picture 3">
            <a:extLst>
              <a:ext uri="{FF2B5EF4-FFF2-40B4-BE49-F238E27FC236}">
                <a16:creationId xmlns:a16="http://schemas.microsoft.com/office/drawing/2014/main" id="{C11E67F4-9C2C-38A9-4910-69BB015A0E6D}"/>
              </a:ext>
            </a:extLst>
          </p:cNvPr>
          <p:cNvPicPr>
            <a:picLocks/>
          </p:cNvPicPr>
          <p:nvPr userDrawn="1"/>
        </p:nvPicPr>
        <p:blipFill>
          <a:blip r:embed="rId6"/>
          <a:stretch/>
        </p:blipFill>
        <p:spPr>
          <a:xfrm>
            <a:off x="8035927" y="734915"/>
            <a:ext cx="4156075" cy="590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133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4F1AAF9-7107-9073-D88C-2707C42AA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1520" y="822960"/>
            <a:ext cx="9723120" cy="867728"/>
          </a:xfrm>
        </p:spPr>
        <p:txBody>
          <a:bodyPr/>
          <a:lstStyle>
            <a:lvl1pPr>
              <a:defRPr b="1">
                <a:solidFill>
                  <a:srgbClr val="0070C0"/>
                </a:solidFill>
              </a:defRPr>
            </a:lvl1pPr>
          </a:lstStyle>
          <a:p>
            <a:r>
              <a:rPr lang="nb-NO" dirty="0"/>
              <a:t>Klikk for å redigere tittelstil</a:t>
            </a:r>
            <a:endParaRPr lang="en-GB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A60608E-C76A-1026-562C-5789AC380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1520" y="1825625"/>
            <a:ext cx="9723120" cy="4351338"/>
          </a:xfrm>
        </p:spPr>
        <p:txBody>
          <a:bodyPr/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  <a:endParaRPr lang="en-GB" dirty="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8E7EB6D2-489B-1DD9-6808-0223A1ADC2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7220" y="6522095"/>
            <a:ext cx="1315500" cy="269875"/>
          </a:xfrm>
        </p:spPr>
        <p:txBody>
          <a:bodyPr/>
          <a:lstStyle>
            <a:lvl1pPr>
              <a:defRPr sz="900"/>
            </a:lvl1pPr>
          </a:lstStyle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D68C7FC-A523-7DE1-EB95-A2043E700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29072" y="6522095"/>
            <a:ext cx="8753888" cy="254962"/>
          </a:xfrm>
        </p:spPr>
        <p:txBody>
          <a:bodyPr/>
          <a:lstStyle>
            <a:lvl1pPr>
              <a:defRPr sz="900"/>
            </a:lvl1pPr>
          </a:lstStyle>
          <a:p>
            <a:r>
              <a:rPr lang="en-GB"/>
              <a:t>Eliaden 2022. -  NEK 400:2022  -  Eirik Selvik, Leder NK64</a:t>
            </a:r>
            <a:endParaRPr lang="en-GB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A660BEE-AF9F-6510-77E4-81715F180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82680" y="6520007"/>
            <a:ext cx="441960" cy="283648"/>
          </a:xfrm>
        </p:spPr>
        <p:txBody>
          <a:bodyPr/>
          <a:lstStyle>
            <a:lvl1pPr>
              <a:defRPr sz="900"/>
            </a:lvl1pPr>
          </a:lstStyle>
          <a:p>
            <a:fld id="{9F212F7A-8A56-0E4E-B606-0B114CC0B839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Graphic 12">
            <a:extLst>
              <a:ext uri="{FF2B5EF4-FFF2-40B4-BE49-F238E27FC236}">
                <a16:creationId xmlns:a16="http://schemas.microsoft.com/office/drawing/2014/main" id="{40D08261-3064-80E6-37DD-18C07ECE68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7897" y="200967"/>
            <a:ext cx="1763367" cy="328315"/>
          </a:xfrm>
          <a:prstGeom prst="rect">
            <a:avLst/>
          </a:prstGeom>
        </p:spPr>
      </p:pic>
      <p:cxnSp>
        <p:nvCxnSpPr>
          <p:cNvPr id="8" name="Straight Connector 15">
            <a:extLst>
              <a:ext uri="{FF2B5EF4-FFF2-40B4-BE49-F238E27FC236}">
                <a16:creationId xmlns:a16="http://schemas.microsoft.com/office/drawing/2014/main" id="{12FE8614-8345-3421-A186-D0A96063B518}"/>
              </a:ext>
            </a:extLst>
          </p:cNvPr>
          <p:cNvCxnSpPr>
            <a:cxnSpLocks/>
          </p:cNvCxnSpPr>
          <p:nvPr userDrawn="1"/>
        </p:nvCxnSpPr>
        <p:spPr>
          <a:xfrm flipH="1">
            <a:off x="-10217" y="740976"/>
            <a:ext cx="12202219" cy="1"/>
          </a:xfrm>
          <a:prstGeom prst="line">
            <a:avLst/>
          </a:prstGeom>
          <a:ln w="10160">
            <a:solidFill>
              <a:srgbClr val="51B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5">
            <a:extLst>
              <a:ext uri="{FF2B5EF4-FFF2-40B4-BE49-F238E27FC236}">
                <a16:creationId xmlns:a16="http://schemas.microsoft.com/office/drawing/2014/main" id="{EAC9F2F4-9118-A6A8-168B-35D898D5132F}"/>
              </a:ext>
            </a:extLst>
          </p:cNvPr>
          <p:cNvCxnSpPr>
            <a:cxnSpLocks/>
          </p:cNvCxnSpPr>
          <p:nvPr userDrawn="1"/>
        </p:nvCxnSpPr>
        <p:spPr>
          <a:xfrm flipH="1">
            <a:off x="-10219" y="1768474"/>
            <a:ext cx="12202219" cy="1"/>
          </a:xfrm>
          <a:prstGeom prst="line">
            <a:avLst/>
          </a:prstGeom>
          <a:ln w="10160">
            <a:solidFill>
              <a:srgbClr val="51B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phic 6">
            <a:extLst>
              <a:ext uri="{FF2B5EF4-FFF2-40B4-BE49-F238E27FC236}">
                <a16:creationId xmlns:a16="http://schemas.microsoft.com/office/drawing/2014/main" id="{A5CA13A6-F29D-BC19-52B9-E5674A49710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V="1">
            <a:off x="-10218" y="6804280"/>
            <a:ext cx="12201800" cy="81469"/>
          </a:xfrm>
          <a:prstGeom prst="rect">
            <a:avLst/>
          </a:prstGeom>
        </p:spPr>
      </p:pic>
      <p:pic>
        <p:nvPicPr>
          <p:cNvPr id="11" name="Graphic 3">
            <a:extLst>
              <a:ext uri="{FF2B5EF4-FFF2-40B4-BE49-F238E27FC236}">
                <a16:creationId xmlns:a16="http://schemas.microsoft.com/office/drawing/2014/main" id="{E0529D6E-9378-0231-ADA0-D1F326B70E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r="37928" b="49856"/>
          <a:stretch/>
        </p:blipFill>
        <p:spPr>
          <a:xfrm flipH="1">
            <a:off x="0" y="5140915"/>
            <a:ext cx="2170956" cy="167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576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BAB7E13-409A-BB9F-8545-9D7A56FA6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6AD204B-330D-324E-01B7-4ECE53595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BB6E84DD-BA26-1C4A-2E4C-261B6FB3F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B759B2B7-9BB0-87D8-A11E-063429746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Eliaden 2022. -  NEK 400:2022  -  Eirik Selvik, Leder NK64</a:t>
            </a:r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EFB2C663-4829-7C03-1CC7-8C3DFD966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12F7A-8A56-0E4E-B606-0B114CC0B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190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1B91B5D-EAF3-30B5-65D0-C9BCC6EFD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C6028DB9-FCF7-8B2F-5FA7-5636244D2E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GB"/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4F047BEF-415A-F34D-2EC2-BA4B2D770A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GB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FE7AFF3-4EA1-2C8F-AFC4-498EAADB3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230C9030-22C0-24E1-D897-E06C004F2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Eliaden 2022. -  NEK 400:2022  -  Eirik Selvik, Leder NK64</a:t>
            </a:r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4DFB3410-A1DE-B426-3CF3-E06B0E9BB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12F7A-8A56-0E4E-B606-0B114CC0B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2791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95B6209-2B13-8F48-DCD2-02D24D7B1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16DCB2D4-E3A8-A322-EA09-1C72AAD18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DFB189BB-E92F-D2F2-61B0-382680AF00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GB"/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1C35BB30-5F98-449D-4D85-573C73D1A0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C568BAC9-E6AD-ABAC-A644-188D450069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GB"/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05215847-1472-B0A3-E319-16A7C06E9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E2EABF27-0426-11F9-0B4A-527245D72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Eliaden 2022. -  NEK 400:2022  -  Eirik Selvik, Leder NK64</a:t>
            </a:r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657F603F-16BF-5428-EBC1-7F72FE05A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12F7A-8A56-0E4E-B606-0B114CC0B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021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94DDE0A-9CFE-5E8D-AF15-D31908AD3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B8297971-CF90-A5A7-E59E-787F01152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9A3995CA-4A8F-05EA-B051-AC7EB9518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Eliaden 2022. -  NEK 400:2022  -  Eirik Selvik, Leder NK64</a:t>
            </a:r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85D99888-48E2-A005-B4B6-A42CE078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12F7A-8A56-0E4E-B606-0B114CC0B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5170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A1FC14A8-ABF1-C636-3443-BEC7C5AE8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435D710C-EFC0-FAB0-5848-F5A65076D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Eliaden 2022. -  NEK 400:2022  -  Eirik Selvik, Leder NK64</a:t>
            </a:r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B22BEBCB-3E4A-6D61-8A31-F8F11212C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12F7A-8A56-0E4E-B606-0B114CC0B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911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E8DD7A3-9198-39F4-34BD-0FEA1BF15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60B908FE-D8E6-6695-0D22-25A54D4267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GB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B5637E45-4454-A264-E863-4AB352A67B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5A2F6C76-9477-CF7D-CC75-483DF11CA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55BB5D66-2AB4-1022-43E5-5C0EC50CE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Eliaden 2022. -  NEK 400:2022  -  Eirik Selvik, Leder NK64</a:t>
            </a:r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A8C1A31B-01BF-14AF-85A0-694B07323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12F7A-8A56-0E4E-B606-0B114CC0B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24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B9B5066-BC42-F297-59A5-BFFE233872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17ABBB20-5696-5DB0-5324-6A60E2E0DA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6359CB46-B854-C763-8008-0B84EED446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047E706-890A-40A1-DE3E-BE54A21DC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AC30AFB0-191F-C9ED-4207-A939B493D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Eliaden 2022. -  NEK 400:2022  -  Eirik Selvik, Leder NK64</a:t>
            </a:r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03BC3871-B780-CFB7-3F43-D4B6FFA1A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12F7A-8A56-0E4E-B606-0B114CC0B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7053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47854FC1-7D4F-DFD3-F7A9-99A307789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B0E339D-5A71-7E4D-6621-3B2275A91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GB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CEFEC95D-EEE6-A6C4-B0DF-246E35A116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b-NO"/>
              <a:t>2022-05-31/2022-06-02</a:t>
            </a:r>
            <a:endParaRPr lang="en-GB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5AF0FC3E-6D6E-D00E-9B8C-F8DFE95AF4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Eliaden 2022. -  NEK 400:2022  -  Eirik Selvik, Leder NK64</a:t>
            </a:r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96CCA47B-CD5C-2CE5-6BFB-747B9641A0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12F7A-8A56-0E4E-B606-0B114CC0B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3629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k.no/standarder/produkter/tolkninger-nek-400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nek.no/standarder/faq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4CF1292D-5A83-F345-AFB9-FB56EADC28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71368" y="3701143"/>
            <a:ext cx="3576821" cy="1812394"/>
          </a:xfrm>
        </p:spPr>
        <p:txBody>
          <a:bodyPr/>
          <a:lstStyle/>
          <a:p>
            <a:pPr algn="ctr"/>
            <a:r>
              <a:rPr lang="nb-NO" sz="2400" b="1" dirty="0"/>
              <a:t>Eirik Selvik</a:t>
            </a:r>
          </a:p>
          <a:p>
            <a:pPr algn="ctr"/>
            <a:r>
              <a:rPr lang="nb-NO" sz="2400" b="1" dirty="0"/>
              <a:t>Leder NK64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58621F34-9C25-C14D-8746-9891E468A0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71368" y="1761336"/>
            <a:ext cx="3576820" cy="1121665"/>
          </a:xfrm>
        </p:spPr>
        <p:txBody>
          <a:bodyPr/>
          <a:lstStyle/>
          <a:p>
            <a:r>
              <a:rPr lang="nb-NO" sz="4800" b="1" dirty="0">
                <a:solidFill>
                  <a:srgbClr val="0070C0"/>
                </a:solidFill>
              </a:rPr>
              <a:t>NEK 400:2022</a:t>
            </a:r>
          </a:p>
        </p:txBody>
      </p:sp>
    </p:spTree>
    <p:extLst>
      <p:ext uri="{BB962C8B-B14F-4D97-AF65-F5344CB8AC3E}">
        <p14:creationId xmlns:p14="http://schemas.microsoft.com/office/powerpoint/2010/main" val="3879251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400-4-41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0928" y="1785393"/>
            <a:ext cx="8490143" cy="439248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b-NO" b="1" dirty="0">
                <a:solidFill>
                  <a:srgbClr val="0070C0"/>
                </a:solidFill>
              </a:rPr>
              <a:t>Beskyttelse for sikkerhet – Beskyttelse mot elektrisk sjokk</a:t>
            </a:r>
          </a:p>
          <a:p>
            <a:pPr marL="0" indent="0" algn="ctr">
              <a:buNone/>
            </a:pPr>
            <a:endParaRPr lang="nb-NO" sz="3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nb-NO" dirty="0"/>
              <a:t>Kravene i 411.3.1.2 er søkt tydeliggjort</a:t>
            </a:r>
          </a:p>
          <a:p>
            <a:pPr lvl="1"/>
            <a:r>
              <a:rPr lang="nb-NO" dirty="0"/>
              <a:t>Det skal etableres en </a:t>
            </a:r>
            <a:r>
              <a:rPr lang="nb-NO" dirty="0" err="1"/>
              <a:t>hovedjordingsskinne</a:t>
            </a:r>
            <a:r>
              <a:rPr lang="nb-NO" dirty="0"/>
              <a:t> i hver bygning</a:t>
            </a:r>
          </a:p>
          <a:p>
            <a:pPr lvl="1"/>
            <a:r>
              <a:rPr lang="nb-NO" dirty="0"/>
              <a:t>Følgende skal utjevnes til </a:t>
            </a:r>
            <a:r>
              <a:rPr lang="nb-NO" dirty="0" err="1"/>
              <a:t>hovedjordingsskinnen</a:t>
            </a:r>
            <a:r>
              <a:rPr lang="nb-NO" dirty="0"/>
              <a:t>:</a:t>
            </a:r>
          </a:p>
          <a:p>
            <a:pPr lvl="2"/>
            <a:r>
              <a:rPr lang="nb-NO" dirty="0"/>
              <a:t>Andre ledende deler som går inn/ut av bygningen</a:t>
            </a:r>
          </a:p>
          <a:p>
            <a:pPr lvl="2"/>
            <a:r>
              <a:rPr lang="nb-NO" dirty="0"/>
              <a:t>Andre ledende deler av bygningskonstruksjonen eller som inngår som en del av konstruksjonen av byggverket</a:t>
            </a:r>
          </a:p>
          <a:p>
            <a:pPr lvl="2"/>
            <a:r>
              <a:rPr lang="nb-NO" dirty="0"/>
              <a:t>Tilgjengelig armering av armert betong</a:t>
            </a:r>
          </a:p>
          <a:p>
            <a:r>
              <a:rPr lang="nb-NO" dirty="0"/>
              <a:t>411.3.3, Krav til tilleggsbeskyttelse også for utstyr for belysning for bruk utendørs</a:t>
            </a:r>
          </a:p>
          <a:p>
            <a:r>
              <a:rPr lang="nb-NO" dirty="0"/>
              <a:t>415.1, Krav til </a:t>
            </a:r>
            <a:r>
              <a:rPr lang="nb-NO" dirty="0" err="1"/>
              <a:t>merkeutløsestrøm</a:t>
            </a:r>
            <a:r>
              <a:rPr lang="nb-NO" dirty="0"/>
              <a:t> for tilleggsbeskyttelse i DC-systemer (80 </a:t>
            </a:r>
            <a:r>
              <a:rPr lang="nb-NO" dirty="0" err="1"/>
              <a:t>mA</a:t>
            </a:r>
            <a:r>
              <a:rPr lang="nb-NO" dirty="0"/>
              <a:t>).</a:t>
            </a:r>
          </a:p>
          <a:p>
            <a:pPr lvl="1"/>
            <a:r>
              <a:rPr lang="nb-NO" dirty="0"/>
              <a:t>Har konsekvenser for andre delnormer hvor det refereres til 415.1.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102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400-4-42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0928" y="1807165"/>
            <a:ext cx="8490143" cy="439248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nb-NO" sz="5100" b="1" dirty="0">
                <a:solidFill>
                  <a:srgbClr val="0070C0"/>
                </a:solidFill>
              </a:rPr>
              <a:t>Beskyttelse for sikkerhet –  Beskyttelse mot termiske virkninger</a:t>
            </a:r>
          </a:p>
          <a:p>
            <a:endParaRPr lang="nb-NO" dirty="0"/>
          </a:p>
          <a:p>
            <a:r>
              <a:rPr lang="nb-NO" sz="3400" dirty="0"/>
              <a:t>Delstandarden er omstrukturert</a:t>
            </a:r>
          </a:p>
          <a:p>
            <a:pPr lvl="1"/>
            <a:r>
              <a:rPr lang="nb-NO" sz="2900" dirty="0"/>
              <a:t>421 Beskyttelse mot brann forårsaket av elektrisk utstyr</a:t>
            </a:r>
          </a:p>
          <a:p>
            <a:pPr lvl="1"/>
            <a:r>
              <a:rPr lang="nb-NO" sz="2900" dirty="0"/>
              <a:t>422 Beskyttelse mot brann forårsaket av feilstrømmer</a:t>
            </a:r>
          </a:p>
          <a:p>
            <a:pPr lvl="1"/>
            <a:r>
              <a:rPr lang="nb-NO" sz="2900" dirty="0"/>
              <a:t>423 Beskyttelse mot brann forårsaket av isolasjonssvikt</a:t>
            </a:r>
          </a:p>
          <a:p>
            <a:pPr lvl="1"/>
            <a:r>
              <a:rPr lang="nb-NO" sz="2900" dirty="0"/>
              <a:t>424 Beskyttelse mot brann forårsaket av seriefeil</a:t>
            </a:r>
          </a:p>
          <a:p>
            <a:pPr lvl="1"/>
            <a:r>
              <a:rPr lang="nb-NO" sz="2900" dirty="0"/>
              <a:t>425 Beskyttelse mot forbrenning</a:t>
            </a:r>
          </a:p>
          <a:p>
            <a:pPr lvl="1"/>
            <a:r>
              <a:rPr lang="nb-NO" sz="2900" dirty="0"/>
              <a:t>426 Beskyttelse mot overoppheting</a:t>
            </a:r>
          </a:p>
          <a:p>
            <a:pPr lvl="1"/>
            <a:r>
              <a:rPr lang="nb-NO" sz="2900" dirty="0"/>
              <a:t>427 Beskyttelse mot lysbuefeil i fordelingstavler</a:t>
            </a:r>
          </a:p>
          <a:p>
            <a:pPr lvl="2"/>
            <a:r>
              <a:rPr lang="nb-NO" sz="2500" dirty="0"/>
              <a:t>Beskyttelse av personer</a:t>
            </a:r>
          </a:p>
          <a:p>
            <a:pPr lvl="2"/>
            <a:r>
              <a:rPr lang="nb-NO" sz="2500" dirty="0"/>
              <a:t>Beskyttelse av fordelingstavler</a:t>
            </a:r>
          </a:p>
          <a:p>
            <a:pPr lvl="2"/>
            <a:r>
              <a:rPr lang="nb-NO" sz="2500" dirty="0"/>
              <a:t>Beskyttelse mot interne lysbuer</a:t>
            </a:r>
          </a:p>
          <a:p>
            <a:pPr lvl="1"/>
            <a:r>
              <a:rPr lang="nb-NO" sz="2900" dirty="0"/>
              <a:t>428 Spesifikke krav til spesielle installasjoner</a:t>
            </a:r>
          </a:p>
          <a:p>
            <a:pPr marL="1314450" lvl="2" indent="-457200"/>
            <a:r>
              <a:rPr lang="nb-NO" sz="2500" dirty="0"/>
              <a:t>BD2, BD3, BD4 områder, inkl. rømningsveier</a:t>
            </a:r>
          </a:p>
          <a:p>
            <a:pPr marL="1314450" lvl="2" indent="-457200"/>
            <a:r>
              <a:rPr lang="nb-NO" sz="2500" dirty="0"/>
              <a:t>BE2, BE3 områder</a:t>
            </a:r>
          </a:p>
          <a:p>
            <a:pPr marL="1314450" lvl="2" indent="-457200"/>
            <a:r>
              <a:rPr lang="nb-NO" sz="2500" dirty="0"/>
              <a:t>CA2 områder</a:t>
            </a:r>
          </a:p>
          <a:p>
            <a:pPr marL="1314450" lvl="2" indent="-457200"/>
            <a:r>
              <a:rPr lang="nb-NO" sz="2500" dirty="0"/>
              <a:t>CB2 områder</a:t>
            </a:r>
          </a:p>
          <a:p>
            <a:pPr marL="1314450" lvl="2" indent="-457200"/>
            <a:r>
              <a:rPr lang="nb-NO" sz="2500" dirty="0"/>
              <a:t>Områder med uerstattelige verdier eller forretningskritiske installasjoner</a:t>
            </a:r>
          </a:p>
          <a:p>
            <a:pPr marL="1314450" lvl="2" indent="-457200"/>
            <a:r>
              <a:rPr lang="nb-NO" sz="2500" dirty="0"/>
              <a:t>Områder beregnet til sovende personer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3735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1520" y="877389"/>
            <a:ext cx="9723120" cy="867728"/>
          </a:xfrm>
        </p:spPr>
        <p:txBody>
          <a:bodyPr/>
          <a:lstStyle/>
          <a:p>
            <a:r>
              <a:rPr lang="en-US" dirty="0"/>
              <a:t>NEK 400-4-43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b-NO" sz="2400" b="1" dirty="0">
                <a:solidFill>
                  <a:srgbClr val="0070C0"/>
                </a:solidFill>
              </a:rPr>
              <a:t>Beskyttelse for sikkerhet – Beskyttelse mot overstrømmer</a:t>
            </a:r>
          </a:p>
          <a:p>
            <a:pPr marL="0" indent="0">
              <a:buNone/>
            </a:pPr>
            <a:endParaRPr lang="nb-NO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nb-NO" sz="2400" dirty="0"/>
              <a:t>Oppdaterte krav til beskyttelse av N-leder, spesielt mht. harmoniske strømmer</a:t>
            </a:r>
          </a:p>
          <a:p>
            <a:pPr lvl="1"/>
            <a:r>
              <a:rPr lang="nb-NO" sz="2000" dirty="0"/>
              <a:t>Medfører behov for endring i NEK 400-5-52, avsnittene 523.6 og 524.2 og Tillegg 52D</a:t>
            </a:r>
          </a:p>
          <a:p>
            <a:r>
              <a:rPr lang="nb-NO" sz="2400" dirty="0"/>
              <a:t>Ingen andre vesentlige endringer </a:t>
            </a:r>
          </a:p>
          <a:p>
            <a:r>
              <a:rPr lang="nb-NO" sz="2400" dirty="0"/>
              <a:t>Beskyttelsestiltak utenom automatisk utkobling flyttet til vedlegg</a:t>
            </a:r>
          </a:p>
          <a:p>
            <a:endParaRPr lang="nb-NO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4526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400-5-52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nb-NO" sz="2600" b="1" dirty="0">
                <a:solidFill>
                  <a:srgbClr val="0070C0"/>
                </a:solidFill>
              </a:rPr>
              <a:t>Valg og montasje av utstyr - Ledningssystemer</a:t>
            </a:r>
          </a:p>
          <a:p>
            <a:endParaRPr lang="nb-NO" dirty="0"/>
          </a:p>
          <a:p>
            <a:r>
              <a:rPr lang="nb-NO" sz="2600" dirty="0"/>
              <a:t>Valg av ledertverrsnitt for nøytralleder mht. harmoniske strømmer</a:t>
            </a:r>
          </a:p>
          <a:p>
            <a:pPr lvl="1"/>
            <a:r>
              <a:rPr lang="nb-NO" sz="2200" dirty="0"/>
              <a:t>Referansen til &lt; 15% i avsnitt 523.6 er fjernet</a:t>
            </a:r>
          </a:p>
          <a:p>
            <a:pPr lvl="1"/>
            <a:r>
              <a:rPr lang="nb-NO" sz="2200" dirty="0"/>
              <a:t> Avsnitt 524.2 forenklet</a:t>
            </a:r>
          </a:p>
          <a:p>
            <a:pPr lvl="2"/>
            <a:r>
              <a:rPr lang="nb-NO" sz="1900" dirty="0"/>
              <a:t>Krever anvendelse av Tillegg 52D</a:t>
            </a:r>
          </a:p>
          <a:p>
            <a:r>
              <a:rPr lang="nb-NO" sz="2600" dirty="0"/>
              <a:t>Tillegg 52D fullstendig revidert</a:t>
            </a:r>
          </a:p>
          <a:p>
            <a:pPr lvl="1"/>
            <a:r>
              <a:rPr lang="nb-NO" sz="2200" dirty="0"/>
              <a:t>Mer entydig i sine føringer.</a:t>
            </a:r>
          </a:p>
          <a:p>
            <a:pPr lvl="1"/>
            <a:r>
              <a:rPr lang="nb-NO" sz="2200" dirty="0"/>
              <a:t>Definerer reduksjonsfaktorer ved fastsettelse av strømføringsevnen </a:t>
            </a:r>
            <a:br>
              <a:rPr lang="nb-NO" sz="2200" dirty="0"/>
            </a:br>
            <a:r>
              <a:rPr lang="nb-NO" sz="2200" dirty="0"/>
              <a:t>(angir ikke behov for å «øke» dimensjonerende strøm)</a:t>
            </a:r>
          </a:p>
          <a:p>
            <a:pPr lvl="1"/>
            <a:r>
              <a:rPr lang="nb-NO" sz="2200" dirty="0"/>
              <a:t>Kan brukes sammen med revidert NEK 400-4-43</a:t>
            </a:r>
          </a:p>
          <a:p>
            <a:r>
              <a:rPr lang="nb-NO" sz="2600" dirty="0"/>
              <a:t>Ingen andre vesentlige endringer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457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400-5-54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nb-NO" sz="2400" b="1" dirty="0">
                <a:solidFill>
                  <a:srgbClr val="0070C0"/>
                </a:solidFill>
              </a:rPr>
              <a:t>Valg og montasje av utstyr - Jordingssystemer, beskyttelsesledere og utjevningsledere for beskyttelsesformål</a:t>
            </a:r>
          </a:p>
          <a:p>
            <a:endParaRPr lang="nb-NO" dirty="0"/>
          </a:p>
          <a:p>
            <a:r>
              <a:rPr lang="nb-NO" sz="2400" dirty="0"/>
              <a:t>Nytt avsnitt knyttet til funksjonsjording</a:t>
            </a:r>
          </a:p>
          <a:p>
            <a:r>
              <a:rPr lang="nb-NO" sz="2400" dirty="0"/>
              <a:t>Avsnitt 542.1.2 viser til NEK 440</a:t>
            </a:r>
          </a:p>
          <a:p>
            <a:pPr lvl="1"/>
            <a:r>
              <a:rPr lang="nb-NO" sz="2000" dirty="0"/>
              <a:t>Tidligere ble vist til NEK 400-4-42, avsnitt 442</a:t>
            </a:r>
          </a:p>
          <a:p>
            <a:r>
              <a:rPr lang="nb-NO" sz="2400" dirty="0"/>
              <a:t>Vi forsøker å fjerne uklarheter</a:t>
            </a:r>
          </a:p>
          <a:p>
            <a:r>
              <a:rPr lang="nb-NO" sz="2400" dirty="0"/>
              <a:t>Ingen andre vesentlige endringer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9739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400-5-56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nb-NO" sz="2400" b="1" dirty="0">
                <a:solidFill>
                  <a:srgbClr val="0070C0"/>
                </a:solidFill>
              </a:rPr>
              <a:t>Valg og montasje av utstyr - Nødstrømsystemer </a:t>
            </a:r>
          </a:p>
          <a:p>
            <a:endParaRPr lang="nb-NO" dirty="0"/>
          </a:p>
          <a:p>
            <a:r>
              <a:rPr lang="nb-NO" sz="2400" dirty="0"/>
              <a:t>Revidert i IEC</a:t>
            </a:r>
          </a:p>
          <a:p>
            <a:r>
              <a:rPr lang="nb-NO" sz="2400" dirty="0"/>
              <a:t>Vesentlige endringer</a:t>
            </a:r>
          </a:p>
          <a:p>
            <a:pPr lvl="1"/>
            <a:r>
              <a:rPr lang="nb-NO" sz="2000" dirty="0"/>
              <a:t>Mer fokus på beskyttelse under brann</a:t>
            </a:r>
          </a:p>
          <a:p>
            <a:pPr lvl="1"/>
            <a:r>
              <a:rPr lang="nb-NO" sz="2000" dirty="0"/>
              <a:t>Føringer for å dimensjonere ledere i brannsikringssystemer ut ifra påkjenningene under en brann</a:t>
            </a:r>
          </a:p>
          <a:p>
            <a:pPr lvl="1"/>
            <a:r>
              <a:rPr lang="nb-NO" sz="2000" dirty="0"/>
              <a:t>Flere informative tillegg</a:t>
            </a:r>
          </a:p>
          <a:p>
            <a:pPr lvl="1"/>
            <a:r>
              <a:rPr lang="nb-NO" sz="2000" dirty="0"/>
              <a:t>Samkjørt med NEK 400-7-710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977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b-NO" sz="3000" b="1" dirty="0">
                <a:solidFill>
                  <a:srgbClr val="0070C0"/>
                </a:solidFill>
              </a:rPr>
              <a:t>Valg og montasje av utstyr - Verifikasjon </a:t>
            </a:r>
          </a:p>
          <a:p>
            <a:endParaRPr lang="nb-NO" dirty="0"/>
          </a:p>
          <a:p>
            <a:r>
              <a:rPr lang="nb-NO" sz="2400" dirty="0"/>
              <a:t>Den omfattende veiledningen er nå innarbeidet som en del av de normative kravene</a:t>
            </a:r>
          </a:p>
          <a:p>
            <a:pPr lvl="1"/>
            <a:r>
              <a:rPr lang="nb-NO" sz="2000" dirty="0"/>
              <a:t>Tydeliggjøre kravene</a:t>
            </a:r>
          </a:p>
          <a:p>
            <a:pPr lvl="1"/>
            <a:r>
              <a:rPr lang="nb-NO" sz="2000" dirty="0"/>
              <a:t>Innrettet mot norske forhold</a:t>
            </a:r>
          </a:p>
          <a:p>
            <a:r>
              <a:rPr lang="nb-NO" sz="2400" dirty="0"/>
              <a:t>Husk, den som utfører verifikasjon skal anbefale når neste periodiske verifikasjon bør foretas.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38338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400-7-701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nb-NO" sz="3400" b="1" dirty="0">
                <a:solidFill>
                  <a:srgbClr val="0070C0"/>
                </a:solidFill>
              </a:rPr>
              <a:t>Områder som inneholder badekar og/eller dusj </a:t>
            </a:r>
          </a:p>
          <a:p>
            <a:endParaRPr lang="nb-NO" dirty="0"/>
          </a:p>
          <a:p>
            <a:r>
              <a:rPr lang="nb-NO" dirty="0"/>
              <a:t>Omfanget definerer området spesifikt</a:t>
            </a:r>
          </a:p>
          <a:p>
            <a:pPr lvl="1"/>
            <a:r>
              <a:rPr lang="nb-NO" dirty="0"/>
              <a:t>Mer enn selve sonene</a:t>
            </a:r>
          </a:p>
          <a:p>
            <a:r>
              <a:rPr lang="nb-NO" dirty="0"/>
              <a:t>For badekar, ingen vesentlige endringer</a:t>
            </a:r>
          </a:p>
          <a:p>
            <a:r>
              <a:rPr lang="nb-NO" dirty="0"/>
              <a:t>For dusjer</a:t>
            </a:r>
          </a:p>
          <a:p>
            <a:pPr lvl="1"/>
            <a:r>
              <a:rPr lang="nb-NO" dirty="0"/>
              <a:t>Ingen sone 2</a:t>
            </a:r>
          </a:p>
          <a:p>
            <a:pPr lvl="1"/>
            <a:r>
              <a:rPr lang="nb-NO" dirty="0"/>
              <a:t>Sone 0 og sone 1 avgrenses av oppdelinger som hindrer vann å entre områder på den andre sidene av oppdelingen</a:t>
            </a:r>
          </a:p>
          <a:p>
            <a:pPr lvl="1"/>
            <a:r>
              <a:rPr lang="nb-NO" dirty="0"/>
              <a:t>Forhold knyttet til dusjkar er fjernet</a:t>
            </a:r>
          </a:p>
          <a:p>
            <a:r>
              <a:rPr lang="nb-NO" dirty="0"/>
              <a:t>Definisjon av sonene skal være entydige</a:t>
            </a:r>
          </a:p>
          <a:p>
            <a:r>
              <a:rPr lang="nb-NO" dirty="0"/>
              <a:t>Montasjekrav i sonene er søkt gjort mer tydelige</a:t>
            </a:r>
          </a:p>
          <a:p>
            <a:r>
              <a:rPr lang="nb-NO" dirty="0"/>
              <a:t>Forskjellige farger benyttes for å indikere sonene i figurene</a:t>
            </a:r>
          </a:p>
          <a:p>
            <a:pPr lvl="1"/>
            <a:r>
              <a:rPr lang="nb-NO" dirty="0"/>
              <a:t>Tilsvarende også i NEK 400-7-702 og NEK 400-7-703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83531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400-7-705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nb-NO" sz="2400" b="1" dirty="0">
                <a:solidFill>
                  <a:srgbClr val="0070C0"/>
                </a:solidFill>
              </a:rPr>
              <a:t>Installasjoner i landbruks- og/eller hagebruksområder </a:t>
            </a:r>
          </a:p>
          <a:p>
            <a:endParaRPr lang="nb-NO" dirty="0"/>
          </a:p>
          <a:p>
            <a:r>
              <a:rPr lang="nb-NO" sz="2400" dirty="0"/>
              <a:t>NK64 har valgt å legge inn en del spesifikke krav fra NEK TS 400 Landbruk</a:t>
            </a:r>
          </a:p>
          <a:p>
            <a:pPr lvl="1"/>
            <a:r>
              <a:rPr lang="nb-NO" sz="2000" dirty="0"/>
              <a:t>Krav til minste ledertverrsnitt for kurser som forsyner stikkontakter</a:t>
            </a:r>
          </a:p>
          <a:p>
            <a:pPr lvl="1"/>
            <a:r>
              <a:rPr lang="nb-NO" sz="2000" dirty="0"/>
              <a:t>Beskyttelse av PVC isolerte ledningssystemer med små ledertverrsnitt</a:t>
            </a:r>
          </a:p>
          <a:p>
            <a:pPr lvl="1"/>
            <a:r>
              <a:rPr lang="nb-NO" sz="2000" dirty="0"/>
              <a:t>Isolerte utjevningsledere for beskyttelsesformål</a:t>
            </a:r>
          </a:p>
          <a:p>
            <a:pPr lvl="1"/>
            <a:r>
              <a:rPr lang="nb-NO" sz="2000" dirty="0"/>
              <a:t>Spesifikke krav til fordelingstavler</a:t>
            </a:r>
          </a:p>
          <a:p>
            <a:pPr lvl="1"/>
            <a:endParaRPr lang="nb-NO" sz="2000" dirty="0"/>
          </a:p>
          <a:p>
            <a:r>
              <a:rPr lang="nb-NO" sz="2400" dirty="0"/>
              <a:t>NEK 400-7-705 har vært lagt ut til høring.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7334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400-7-710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nb-NO" b="1" dirty="0">
                <a:solidFill>
                  <a:srgbClr val="0070C0"/>
                </a:solidFill>
              </a:rPr>
              <a:t>Medisinske områder    </a:t>
            </a:r>
          </a:p>
          <a:p>
            <a:endParaRPr lang="nb-NO" dirty="0"/>
          </a:p>
          <a:p>
            <a:r>
              <a:rPr lang="nb-NO" sz="2600" dirty="0"/>
              <a:t>Fullstendig revidert</a:t>
            </a:r>
          </a:p>
          <a:p>
            <a:r>
              <a:rPr lang="nb-NO" sz="2600" dirty="0"/>
              <a:t>Definisjonene av Gruppe 2 og Gruppe 1 er endret</a:t>
            </a:r>
          </a:p>
          <a:p>
            <a:pPr lvl="1"/>
            <a:r>
              <a:rPr lang="nb-NO" sz="2300" dirty="0"/>
              <a:t>Forskjellen ligger i om avbrudd i strømtilførselen vil eller ikke vil medføre fare for pasientens liv og helse</a:t>
            </a:r>
          </a:p>
          <a:p>
            <a:r>
              <a:rPr lang="nb-NO" sz="2600" dirty="0"/>
              <a:t>Hovedprinsippene for beskyttelse ligger fast</a:t>
            </a:r>
          </a:p>
          <a:p>
            <a:r>
              <a:rPr lang="nb-NO" sz="2600" dirty="0"/>
              <a:t>Hovedkravene vedr. nødstrøm ligger fast</a:t>
            </a:r>
          </a:p>
          <a:p>
            <a:r>
              <a:rPr lang="nb-NO" sz="2600" dirty="0"/>
              <a:t>En del endringer i detaljkravene</a:t>
            </a:r>
          </a:p>
          <a:p>
            <a:r>
              <a:rPr lang="nb-NO" sz="2600" dirty="0"/>
              <a:t>Samkjørt med NEK 400-5-56</a:t>
            </a:r>
          </a:p>
          <a:p>
            <a:r>
              <a:rPr lang="nb-NO" sz="2600" dirty="0"/>
              <a:t>Kravene vedr. verifikasjon er forsøkt gjort mer tydeligere</a:t>
            </a:r>
          </a:p>
          <a:p>
            <a:pPr lvl="1"/>
            <a:r>
              <a:rPr lang="nb-NO" sz="2300" dirty="0"/>
              <a:t>Ved verifikasjon av en ny installasjon</a:t>
            </a:r>
          </a:p>
          <a:p>
            <a:pPr lvl="1"/>
            <a:r>
              <a:rPr lang="nb-NO" sz="2300" dirty="0"/>
              <a:t>Ved periodisk verifikasjon</a:t>
            </a:r>
            <a:endParaRPr lang="nb-NO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7249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B896771-C5F7-4FC9-9533-BF94909F1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Eirik Selvik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AE575D1-A24E-4FB6-AE25-2001ABA149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sz="2400" dirty="0"/>
              <a:t>Arbeider i et enkeltpersonforetak – Eirik Selvik Elektro</a:t>
            </a:r>
          </a:p>
          <a:p>
            <a:r>
              <a:rPr lang="nb-NO" sz="2400" dirty="0"/>
              <a:t>Utvikler FEBDOK for NELFO</a:t>
            </a:r>
          </a:p>
          <a:p>
            <a:r>
              <a:rPr lang="nb-NO" sz="2400" dirty="0"/>
              <a:t>Standardiseringsarbeid for NEK/IEC</a:t>
            </a:r>
          </a:p>
          <a:p>
            <a:pPr lvl="1"/>
            <a:r>
              <a:rPr lang="nb-NO" sz="2000" dirty="0"/>
              <a:t>Leder i NK64 “Lavspenningsanlegg”</a:t>
            </a:r>
          </a:p>
          <a:p>
            <a:pPr lvl="1"/>
            <a:r>
              <a:rPr lang="nb-NO" sz="2000" dirty="0"/>
              <a:t>Leder i NK3 “Dokumentasjon, symboler”</a:t>
            </a:r>
          </a:p>
          <a:p>
            <a:pPr lvl="1"/>
            <a:r>
              <a:rPr lang="nb-NO" sz="2000" dirty="0"/>
              <a:t>Medlem i NK121 “Lavspenning brytere, tavler og skinnesystemer”</a:t>
            </a:r>
          </a:p>
          <a:p>
            <a:pPr lvl="1"/>
            <a:r>
              <a:rPr lang="nb-NO" sz="2000" dirty="0"/>
              <a:t>Medlem i NK44 “Elektriske maskiner”</a:t>
            </a:r>
          </a:p>
          <a:p>
            <a:pPr lvl="1"/>
            <a:r>
              <a:rPr lang="nb-NO" sz="2000" dirty="0"/>
              <a:t>Medlem i NK301 “Inntak”</a:t>
            </a:r>
          </a:p>
          <a:p>
            <a:pPr lvl="1"/>
            <a:r>
              <a:rPr lang="nb-NO" sz="2000" dirty="0"/>
              <a:t>Formann i IEC/TC3 “</a:t>
            </a:r>
            <a:r>
              <a:rPr lang="nb-NO" sz="2000" dirty="0" err="1"/>
              <a:t>Documentation</a:t>
            </a:r>
            <a:r>
              <a:rPr lang="nb-NO" sz="2000" dirty="0"/>
              <a:t>, </a:t>
            </a:r>
            <a:r>
              <a:rPr lang="nb-NO" sz="2000" dirty="0" err="1"/>
              <a:t>graphical</a:t>
            </a:r>
            <a:r>
              <a:rPr lang="nb-NO" sz="2000" dirty="0"/>
              <a:t> symbols and </a:t>
            </a:r>
            <a:r>
              <a:rPr lang="nb-NO" sz="2000" dirty="0" err="1"/>
              <a:t>representations</a:t>
            </a:r>
            <a:r>
              <a:rPr lang="nb-NO" sz="2000" dirty="0"/>
              <a:t> </a:t>
            </a:r>
            <a:r>
              <a:rPr lang="nb-NO" sz="2000" dirty="0" err="1"/>
              <a:t>of</a:t>
            </a:r>
            <a:r>
              <a:rPr lang="nb-NO" sz="2000" dirty="0"/>
              <a:t> </a:t>
            </a:r>
            <a:r>
              <a:rPr lang="nb-NO" sz="2000" dirty="0" err="1"/>
              <a:t>technical</a:t>
            </a:r>
            <a:r>
              <a:rPr lang="nb-NO" sz="2000" dirty="0"/>
              <a:t> </a:t>
            </a:r>
            <a:r>
              <a:rPr lang="nb-NO" sz="2000" dirty="0" err="1"/>
              <a:t>information</a:t>
            </a:r>
            <a:r>
              <a:rPr lang="nb-NO" sz="2000" dirty="0"/>
              <a:t>”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E28BE9-E87C-4670-87E0-025B44B0C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250F47-7D21-4CDC-9D5F-86C3C01E6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100658-73BF-4820-BC14-C82CF2F0B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2E438-0F45-E146-99CA-2A01ADDA61B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9447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400-7-711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nb-NO" sz="2400" b="1" dirty="0">
                <a:solidFill>
                  <a:srgbClr val="0070C0"/>
                </a:solidFill>
              </a:rPr>
              <a:t>Midlertidige installasjoner for utstillinger og underholdningsformål 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nb-NO" sz="2400" b="1" dirty="0">
                <a:solidFill>
                  <a:srgbClr val="0070C0"/>
                </a:solidFill>
              </a:rPr>
              <a:t>          </a:t>
            </a:r>
          </a:p>
          <a:p>
            <a:r>
              <a:rPr lang="nb-NO" sz="2400" dirty="0"/>
              <a:t>Revideres fullstendig, kan betraktes som en ny delstandard</a:t>
            </a:r>
          </a:p>
          <a:p>
            <a:pPr lvl="1"/>
            <a:r>
              <a:rPr lang="nb-NO" sz="2000" dirty="0"/>
              <a:t>Vil erstatte NEK 400-7-711:2018 og NEK 400-7-740:2018</a:t>
            </a:r>
          </a:p>
          <a:p>
            <a:r>
              <a:rPr lang="nb-NO" sz="2400" dirty="0"/>
              <a:t>Baseres på eksisterende NEK 400-7-711:2018, med samkjøring av kravene i NEK 400-7-740:2018</a:t>
            </a:r>
          </a:p>
          <a:p>
            <a:r>
              <a:rPr lang="nb-NO" sz="2000" dirty="0"/>
              <a:t>Nytt omfang</a:t>
            </a:r>
          </a:p>
          <a:p>
            <a:pPr marL="400050" lvl="1" indent="0">
              <a:buNone/>
            </a:pPr>
            <a:r>
              <a:rPr lang="nb-NO" sz="1600" dirty="0"/>
              <a:t>De spesielle kravene i NEK 400-7-711 gjelder for å muliggjøre en sikker prosjektering, montasje og drift av mobile, midlertidig eller permanent installerte, elektriske maskiner og konstruksjoner som inneholder elektrisk utstyr. Maskinene og konstruksjonene er beregnet til å monteres gjentatte ganger, uten forringelse av sikkerheten, midlertidig eller permanent, på messeområder, fornøyelsesparker, sirkus eller andre steder</a:t>
            </a:r>
          </a:p>
          <a:p>
            <a:pPr marL="400050" lvl="1" indent="0">
              <a:buNone/>
            </a:pPr>
            <a:endParaRPr lang="nb-NO" sz="1600" dirty="0"/>
          </a:p>
          <a:p>
            <a:pPr indent="-285750"/>
            <a:r>
              <a:rPr lang="nb-NO" sz="2000" dirty="0"/>
              <a:t>Omfanget er utvidet i forhold til NEK 400-7-711/740:2018. Kravene kommer bl.a. til anvendelse for midlertidige installasjoner ved konsertarrangementer, festivaler o.l.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66554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400-7-712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nb-NO" sz="3100" b="1" dirty="0">
                <a:solidFill>
                  <a:srgbClr val="0070C0"/>
                </a:solidFill>
              </a:rPr>
              <a:t>Strømforsyning med solcellepaneler (PV-systemer)     </a:t>
            </a:r>
          </a:p>
          <a:p>
            <a:endParaRPr lang="nb-NO" dirty="0"/>
          </a:p>
          <a:p>
            <a:r>
              <a:rPr lang="nb-NO" sz="3100" dirty="0"/>
              <a:t>Omfattende gjennomgang av NK64</a:t>
            </a:r>
          </a:p>
          <a:p>
            <a:r>
              <a:rPr lang="nb-NO" sz="3100" dirty="0"/>
              <a:t>Ryddet opp i uklarheter og feilformuleringer</a:t>
            </a:r>
          </a:p>
          <a:p>
            <a:r>
              <a:rPr lang="nb-NO" sz="3100" dirty="0"/>
              <a:t>Krav vedr. funksjonsjording ikke som en del av 712.4 </a:t>
            </a:r>
          </a:p>
          <a:p>
            <a:pPr lvl="1"/>
            <a:r>
              <a:rPr lang="nb-NO" sz="2600" dirty="0"/>
              <a:t>Omhandler ikke sikkerhet, se definisjon</a:t>
            </a:r>
          </a:p>
          <a:p>
            <a:r>
              <a:rPr lang="nb-NO" sz="3100" dirty="0"/>
              <a:t>Tydeliggjort at noen krav vedr. beskyttelse mot overstrømmer er for å beskytte solcellepanelene og ikke ledningssystemet</a:t>
            </a:r>
          </a:p>
          <a:p>
            <a:pPr lvl="1"/>
            <a:r>
              <a:rPr lang="nb-NO" sz="2600" dirty="0"/>
              <a:t>En utvidelse av omfanget av NEK 400-4-43 for solcelleinstallasjoner</a:t>
            </a:r>
          </a:p>
          <a:p>
            <a:r>
              <a:rPr lang="nb-NO" sz="3100" dirty="0"/>
              <a:t>Tillegg 712C er opprettholdt, med noen klargjøringer</a:t>
            </a:r>
          </a:p>
          <a:p>
            <a:endParaRPr lang="nb-NO" dirty="0"/>
          </a:p>
          <a:p>
            <a:r>
              <a:rPr lang="nb-NO" sz="2600" dirty="0"/>
              <a:t>NEK 400-7-712 har vært lagt ut til høring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00200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400-7-722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0928" y="1858577"/>
            <a:ext cx="8490143" cy="417646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nb-NO" sz="4400" b="1" dirty="0">
                <a:solidFill>
                  <a:srgbClr val="0070C0"/>
                </a:solidFill>
              </a:rPr>
              <a:t>Forsyning av elektriske kjøretøy        </a:t>
            </a:r>
          </a:p>
          <a:p>
            <a:r>
              <a:rPr lang="nb-NO" sz="2900" dirty="0"/>
              <a:t>Strengere krav til merking/dokumentasjon i 722.514</a:t>
            </a:r>
          </a:p>
          <a:p>
            <a:pPr lvl="1"/>
            <a:r>
              <a:rPr lang="nb-NO" sz="2500" dirty="0"/>
              <a:t>Hvor maksimal ladestrøm er korrigert i forhold til ladeutstyrets merkestrøm, skal dette fremgå av dokumentasjonen</a:t>
            </a:r>
          </a:p>
          <a:p>
            <a:r>
              <a:rPr lang="nb-NO" sz="2900" dirty="0"/>
              <a:t>Presisering/klargjøring i 722.533.101</a:t>
            </a:r>
          </a:p>
          <a:p>
            <a:pPr lvl="1"/>
            <a:r>
              <a:rPr lang="nb-NO" sz="2500" dirty="0"/>
              <a:t>Hvert tilknytningspunkt skal være beskyttet mot overstrømmer med bruk av overstrømsvern</a:t>
            </a:r>
          </a:p>
          <a:p>
            <a:pPr lvl="1"/>
            <a:r>
              <a:rPr lang="nb-NO" sz="2500" dirty="0"/>
              <a:t>Overstrømsvern skal være i samsvar med NEK EN 60947‑2, NEK EN 60947‑6‑2, NEK EN 61009‑1 eller med relevante deler av NEK EN 60898‑serien eller NEK EN 60269-serien</a:t>
            </a:r>
          </a:p>
          <a:p>
            <a:pPr lvl="1"/>
            <a:r>
              <a:rPr lang="nb-NO" sz="2500" dirty="0"/>
              <a:t>Unntatt hvor det anvendes et ladeutstyret som, i samsvar med NEK EN 61851-1:2019, avsnitt 13.1, inkluderer de nødvendige overstrømsvern, skal hvert tilknytningspunkt være individuelt beskyttet712.533.101)</a:t>
            </a:r>
          </a:p>
          <a:p>
            <a:r>
              <a:rPr lang="nb-NO" sz="2900" dirty="0"/>
              <a:t>Kravene vedr. tilkoblingspunktene er entydige</a:t>
            </a:r>
          </a:p>
          <a:p>
            <a:pPr lvl="1"/>
            <a:r>
              <a:rPr lang="nb-NO" sz="2500" dirty="0"/>
              <a:t>Motorvogner gruppe L: Type 3A kontakt eller Type 3A plugg med fast tilkobling</a:t>
            </a:r>
          </a:p>
          <a:p>
            <a:pPr lvl="1"/>
            <a:r>
              <a:rPr lang="nb-NO" sz="2500" dirty="0"/>
              <a:t>Alle andre kjøretøyer: Type 2 kontakt, Type 2 plugg med fast tilkobling</a:t>
            </a:r>
          </a:p>
          <a:p>
            <a:pPr lvl="1"/>
            <a:r>
              <a:rPr lang="nb-NO" sz="2500" dirty="0"/>
              <a:t>Stikkontakt i samsvar med NEK 502 (</a:t>
            </a:r>
            <a:r>
              <a:rPr lang="nb-NO" sz="2500" dirty="0" err="1"/>
              <a:t>Shuko</a:t>
            </a:r>
            <a:r>
              <a:rPr lang="nb-NO" sz="2500" dirty="0"/>
              <a:t>) er </a:t>
            </a:r>
            <a:r>
              <a:rPr lang="nb-NO" sz="2500" b="1" dirty="0">
                <a:solidFill>
                  <a:srgbClr val="FF0000"/>
                </a:solidFill>
              </a:rPr>
              <a:t>ikke</a:t>
            </a:r>
            <a:r>
              <a:rPr lang="nb-NO" sz="2500" dirty="0"/>
              <a:t> tillatt</a:t>
            </a:r>
          </a:p>
          <a:p>
            <a:r>
              <a:rPr lang="nb-NO" sz="2900" dirty="0"/>
              <a:t>Den ukentlige visuelle inspeksjonen tillates utført av eier/bruker</a:t>
            </a:r>
          </a:p>
          <a:p>
            <a:pPr lvl="1"/>
            <a:endParaRPr lang="nb-NO" sz="2500" dirty="0"/>
          </a:p>
          <a:p>
            <a:r>
              <a:rPr lang="nb-NO" sz="2900" dirty="0"/>
              <a:t>NEK 400-7-722 har være lagt ut til høring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03363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400-7-751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0928" y="1858577"/>
            <a:ext cx="8490143" cy="41764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b-NO" b="1" dirty="0">
                <a:solidFill>
                  <a:srgbClr val="0070C0"/>
                </a:solidFill>
              </a:rPr>
              <a:t>Strømforsyningsenheter for lavspenning </a:t>
            </a:r>
          </a:p>
          <a:p>
            <a:endParaRPr lang="nb-NO" dirty="0"/>
          </a:p>
          <a:p>
            <a:r>
              <a:rPr lang="nb-NO" dirty="0"/>
              <a:t>Erstatter tidligere NEK 400-5-51, avsnitt 551</a:t>
            </a:r>
          </a:p>
          <a:p>
            <a:r>
              <a:rPr lang="nb-NO" dirty="0"/>
              <a:t>Stiller de nødvendige tilleggskrav for tilkobling av strømforsyningsenheter.</a:t>
            </a:r>
          </a:p>
          <a:p>
            <a:pPr lvl="1"/>
            <a:r>
              <a:rPr lang="nb-NO" dirty="0"/>
              <a:t>Krav vedr. håndtering av nøytralleder ved parallelle </a:t>
            </a:r>
            <a:r>
              <a:rPr lang="nb-NO" dirty="0" err="1"/>
              <a:t>strømforsyningseneheter</a:t>
            </a:r>
            <a:r>
              <a:rPr lang="nb-NO" dirty="0"/>
              <a:t> i TN-systemer inngår i NEK 400-3.</a:t>
            </a:r>
          </a:p>
          <a:p>
            <a:pPr lvl="1"/>
            <a:r>
              <a:rPr lang="nb-NO" dirty="0"/>
              <a:t>Spesielle krav til beskyttelse mot elektrisk sjokk for stand-</a:t>
            </a:r>
            <a:r>
              <a:rPr lang="nb-NO" dirty="0" err="1"/>
              <a:t>alone</a:t>
            </a:r>
            <a:r>
              <a:rPr lang="nb-NO" dirty="0"/>
              <a:t> enheter</a:t>
            </a:r>
          </a:p>
          <a:p>
            <a:r>
              <a:rPr lang="nb-NO" dirty="0"/>
              <a:t>Blir en mer og mer viktig delstandard </a:t>
            </a:r>
            <a:r>
              <a:rPr lang="nb-NO" dirty="0" err="1"/>
              <a:t>mht</a:t>
            </a:r>
            <a:r>
              <a:rPr lang="nb-NO" dirty="0"/>
              <a:t> på alle strømforsyningsenheter som tilkobles en installasjon</a:t>
            </a:r>
          </a:p>
          <a:p>
            <a:pPr lvl="1"/>
            <a:r>
              <a:rPr lang="nb-NO" dirty="0"/>
              <a:t>Solcelleinstallasjoner</a:t>
            </a:r>
          </a:p>
          <a:p>
            <a:pPr lvl="1"/>
            <a:r>
              <a:rPr lang="nb-NO" dirty="0"/>
              <a:t>Batterilagringssystemer</a:t>
            </a:r>
          </a:p>
          <a:p>
            <a:pPr lvl="1"/>
            <a:r>
              <a:rPr lang="nb-NO" dirty="0"/>
              <a:t>...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79193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400-8-805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b-NO" sz="2400" b="1" dirty="0">
                <a:solidFill>
                  <a:srgbClr val="0070C0"/>
                </a:solidFill>
              </a:rPr>
              <a:t>Områder med ekstreme ytre påkjenninger</a:t>
            </a:r>
          </a:p>
          <a:p>
            <a:pPr marL="0" indent="0">
              <a:buNone/>
            </a:pPr>
            <a:endParaRPr lang="nb-NO" dirty="0"/>
          </a:p>
          <a:p>
            <a:r>
              <a:rPr lang="nb-NO" sz="2400" dirty="0"/>
              <a:t>Tillegg 805A vedr. krav til tilfluktsrom er endret</a:t>
            </a:r>
          </a:p>
          <a:p>
            <a:pPr lvl="1"/>
            <a:r>
              <a:rPr lang="nb-NO" sz="2000" dirty="0"/>
              <a:t>Kravene knyttet til strukturen i NEK 400-1 – NEK 400_6</a:t>
            </a:r>
          </a:p>
          <a:p>
            <a:pPr lvl="1"/>
            <a:r>
              <a:rPr lang="nb-NO" sz="2000" dirty="0"/>
              <a:t>Spesifiserer tilleggskrav eller endrer krav i NEK 400-1 – NEK 400-6</a:t>
            </a:r>
          </a:p>
          <a:p>
            <a:pPr lvl="1"/>
            <a:r>
              <a:rPr lang="nb-NO" sz="2000" dirty="0"/>
              <a:t>Terminologi er i samsvar med terminologien i NEK 400-2</a:t>
            </a:r>
          </a:p>
          <a:p>
            <a:pPr lvl="1"/>
            <a:r>
              <a:rPr lang="nb-NO" sz="2000" dirty="0"/>
              <a:t>Foreldete krav er søkt fjernet.</a:t>
            </a:r>
          </a:p>
          <a:p>
            <a:pPr lvl="1"/>
            <a:endParaRPr lang="nb-NO" sz="2800" dirty="0"/>
          </a:p>
          <a:p>
            <a:r>
              <a:rPr lang="nb-NO" sz="2000" dirty="0"/>
              <a:t>NEK 400-8-805 har vært lagt ut til høring.</a:t>
            </a:r>
          </a:p>
          <a:p>
            <a:endParaRPr lang="nb-NO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71968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400-8-806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b-NO" sz="2600" b="1" dirty="0">
                <a:solidFill>
                  <a:srgbClr val="0070C0"/>
                </a:solidFill>
              </a:rPr>
              <a:t>Batteriinstallasjoner</a:t>
            </a:r>
            <a:r>
              <a:rPr lang="nb-NO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 </a:t>
            </a:r>
            <a:r>
              <a:rPr lang="nb-NO" dirty="0"/>
              <a:t>         </a:t>
            </a:r>
          </a:p>
          <a:p>
            <a:endParaRPr lang="nb-NO" dirty="0"/>
          </a:p>
          <a:p>
            <a:r>
              <a:rPr lang="nb-NO" sz="2600" dirty="0"/>
              <a:t>Kravene er erstattet med henvisning til å følge kravene i:</a:t>
            </a:r>
          </a:p>
          <a:p>
            <a:pPr lvl="1"/>
            <a:r>
              <a:rPr lang="nb-NO" sz="2200" dirty="0"/>
              <a:t>NEK 485 «Krav til sikkerhet for sekundærbatterier og batteriinstallasjoner - Stasjonære batterier»</a:t>
            </a:r>
          </a:p>
          <a:p>
            <a:pPr lvl="1"/>
            <a:r>
              <a:rPr lang="nb-NO" sz="2200" dirty="0"/>
              <a:t>NEK 486 "Krav til sikkerhet for sekundærbatterier og batteriinstallasjoner – Sikker drift av stasjonære litium-ion batterier«</a:t>
            </a:r>
          </a:p>
          <a:p>
            <a:r>
              <a:rPr lang="nb-NO" sz="2600" dirty="0"/>
              <a:t>NEK 485 og NEK 486 er norsk implementasjon av IEC/CLC standarder</a:t>
            </a:r>
          </a:p>
          <a:p>
            <a:r>
              <a:rPr lang="nb-NO" sz="2600" dirty="0"/>
              <a:t>Ingen grunn til at NEK 400 skal repetere krav i andre norske standarder</a:t>
            </a:r>
          </a:p>
          <a:p>
            <a:endParaRPr lang="nb-NO" dirty="0"/>
          </a:p>
          <a:p>
            <a:r>
              <a:rPr lang="nb-NO" sz="2200" dirty="0"/>
              <a:t>NEK 400-8-806 har vært lagt ut til høring.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98039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400-8-823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b-NO" b="1" dirty="0">
                <a:solidFill>
                  <a:srgbClr val="0070C0"/>
                </a:solidFill>
              </a:rPr>
              <a:t>Elektriske installasjoner i boliger                  </a:t>
            </a:r>
          </a:p>
          <a:p>
            <a:endParaRPr lang="nb-NO" dirty="0"/>
          </a:p>
          <a:p>
            <a:r>
              <a:rPr lang="nb-NO" dirty="0"/>
              <a:t>Forenklet kravene vedr. beskyttelse av komfyr/platetopp. De omfattende veiledninger fjernes.</a:t>
            </a:r>
          </a:p>
          <a:p>
            <a:r>
              <a:rPr lang="nb-NO" dirty="0"/>
              <a:t>Presisering av at informasjonen om at kravene i NEK 400-5-53, avsnitt 533.2.1 ikke gjelder for ledningssystemer med ledertverrsnitt ≤ 4 mm2 kun gjelder PVC-isolerte ledningssystemer. </a:t>
            </a:r>
          </a:p>
          <a:p>
            <a:pPr lvl="1"/>
            <a:r>
              <a:rPr lang="nb-NO" dirty="0"/>
              <a:t>NEK 400-5-53, avsnitt 533.2.1 gjelder fullt ut for andre ledningssystemer</a:t>
            </a:r>
          </a:p>
          <a:p>
            <a:r>
              <a:rPr lang="nb-NO" dirty="0"/>
              <a:t>Det kreves minst to uttak ved hvert planlagte </a:t>
            </a:r>
            <a:r>
              <a:rPr lang="nb-NO" dirty="0" err="1"/>
              <a:t>ekomuttak</a:t>
            </a:r>
            <a:endParaRPr lang="nb-NO" dirty="0"/>
          </a:p>
          <a:p>
            <a:r>
              <a:rPr lang="nb-NO" dirty="0"/>
              <a:t>Det skal vurderes å montere uttak for DC-</a:t>
            </a:r>
            <a:r>
              <a:rPr lang="nb-NO" dirty="0" err="1"/>
              <a:t>lading</a:t>
            </a:r>
            <a:r>
              <a:rPr lang="nb-NO" dirty="0"/>
              <a:t> av elektronisk utstyr</a:t>
            </a:r>
          </a:p>
          <a:p>
            <a:pPr marL="457200" lvl="1" indent="0">
              <a:buNone/>
            </a:pPr>
            <a:endParaRPr lang="nb-NO" dirty="0"/>
          </a:p>
          <a:p>
            <a:r>
              <a:rPr lang="nb-NO" sz="2400" dirty="0"/>
              <a:t>NEK 400-8-823 har vært ute til høring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05068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400-8-824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nb-NO" sz="2600" b="1" dirty="0">
                <a:solidFill>
                  <a:srgbClr val="0070C0"/>
                </a:solidFill>
              </a:rPr>
              <a:t>Ladeklare byggverk</a:t>
            </a:r>
          </a:p>
          <a:p>
            <a:endParaRPr lang="nb-NO" dirty="0"/>
          </a:p>
          <a:p>
            <a:r>
              <a:rPr lang="nb-NO" sz="2600" dirty="0" err="1"/>
              <a:t>Byggteknisk</a:t>
            </a:r>
            <a:r>
              <a:rPr lang="nb-NO" sz="2600" dirty="0"/>
              <a:t> forskrift (TEK 17) §8-8 sier:</a:t>
            </a:r>
          </a:p>
          <a:p>
            <a:pPr lvl="1"/>
            <a:r>
              <a:rPr lang="nb-NO" sz="2200" dirty="0"/>
              <a:t>«Der det er stilt krav om parkering i eller i medhold av plan- og bygningsloven skal parkeringsplass klargjøres med føringsvei og plass for elektrisk infrastruktur for ladeanlegg til elbil.»</a:t>
            </a:r>
          </a:p>
          <a:p>
            <a:r>
              <a:rPr lang="nb-NO" sz="2600" dirty="0"/>
              <a:t>NK64 har utarbeidet NEK 400-8-824 for å:</a:t>
            </a:r>
          </a:p>
          <a:p>
            <a:pPr lvl="1"/>
            <a:r>
              <a:rPr lang="nb-NO" sz="2200" dirty="0"/>
              <a:t>Stille de elektrotekniske dimensjoneringskrav som bør tilfredsstilles for å kunne erklære at den elektrotekniske installasjonen knyttet til et nytt byggverk er ladeklar</a:t>
            </a:r>
          </a:p>
          <a:p>
            <a:pPr lvl="1"/>
            <a:r>
              <a:rPr lang="nb-NO" sz="2200" dirty="0"/>
              <a:t>Redusere mulighetene for en konflikt mellom entreprenør og eier kjøper</a:t>
            </a:r>
          </a:p>
          <a:p>
            <a:pPr lvl="1"/>
            <a:endParaRPr lang="nb-NO" dirty="0"/>
          </a:p>
          <a:p>
            <a:r>
              <a:rPr lang="nb-NO" sz="2200" dirty="0"/>
              <a:t>NEK 400-8-824 har vært lagt ut til høring.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06244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400-8-824 </a:t>
            </a:r>
            <a:r>
              <a:rPr lang="en-US" sz="2400" dirty="0"/>
              <a:t>forts.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3714" y="1845442"/>
            <a:ext cx="8572767" cy="418959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nb-NO" sz="3800" b="1" dirty="0">
                <a:solidFill>
                  <a:srgbClr val="0070C0"/>
                </a:solidFill>
              </a:rPr>
              <a:t>Ladeklare byggverk</a:t>
            </a:r>
          </a:p>
          <a:p>
            <a:endParaRPr lang="nb-NO" dirty="0"/>
          </a:p>
          <a:p>
            <a:r>
              <a:rPr lang="nb-NO" sz="3200" dirty="0"/>
              <a:t>Dimensjonerende effektbehov for lading av elbiler</a:t>
            </a:r>
          </a:p>
          <a:p>
            <a:pPr lvl="1"/>
            <a:r>
              <a:rPr lang="nb-NO" sz="2600" dirty="0"/>
              <a:t>7,3 kW for byggverk med fire parkeringsplasser eller færre</a:t>
            </a:r>
          </a:p>
          <a:p>
            <a:pPr lvl="1"/>
            <a:r>
              <a:rPr lang="nb-NO" sz="2600" dirty="0"/>
              <a:t>1,5 kW pr. parkeringsplass for byggverk med mer enn fire parkeringsplasser</a:t>
            </a:r>
          </a:p>
          <a:p>
            <a:r>
              <a:rPr lang="nb-NO" sz="3200" dirty="0"/>
              <a:t>Fordelinger skal være dimensjonert for å kunne føre den nødvendige effekten frem til tilkoblingspunktene</a:t>
            </a:r>
          </a:p>
          <a:p>
            <a:r>
              <a:rPr lang="nb-NO" sz="3200" dirty="0"/>
              <a:t>Føringsveier skal være dimensjonert for å kunne etablere et ledningssystem med den nødvendige kapasitet</a:t>
            </a:r>
          </a:p>
          <a:p>
            <a:r>
              <a:rPr lang="nb-NO" sz="3200" dirty="0"/>
              <a:t>Føringsveier til hvert tilkoblingspunkt skal være dimensjonert for kunne fremføre et 4-leders ledningssystem (3-fase + nøytralleder) med kontinuerlig belastning på 32 A</a:t>
            </a:r>
          </a:p>
          <a:p>
            <a:r>
              <a:rPr lang="nb-NO" sz="3200" dirty="0"/>
              <a:t>Alle forutsetninger skal dokumenteres</a:t>
            </a:r>
          </a:p>
          <a:p>
            <a:r>
              <a:rPr lang="nb-NO" sz="3200" dirty="0"/>
              <a:t>Standarden tar ikke stilling til hvordan den nødvendige ladeeffekt frembringes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38394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400-8-825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3714" y="1845442"/>
            <a:ext cx="8572767" cy="418959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nb-NO" sz="3400" b="1" dirty="0">
                <a:solidFill>
                  <a:srgbClr val="0070C0"/>
                </a:solidFill>
              </a:rPr>
              <a:t>Forsyning av elektriske kjøretøy</a:t>
            </a:r>
          </a:p>
          <a:p>
            <a:pPr marL="0" indent="0">
              <a:buNone/>
            </a:pPr>
            <a:endParaRPr lang="nb-NO" sz="34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nb-NO" dirty="0"/>
              <a:t>De spesielle kravene i NEK 400‑8‑825 gjelder for:</a:t>
            </a:r>
          </a:p>
          <a:p>
            <a:r>
              <a:rPr lang="nb-NO" dirty="0"/>
              <a:t>forbrukerkurser beregnet til å forsyne energi for ladeformål til:</a:t>
            </a:r>
          </a:p>
          <a:p>
            <a:pPr lvl="1"/>
            <a:r>
              <a:rPr lang="nb-NO" dirty="0"/>
              <a:t>Elektriske fritidsbåter, og</a:t>
            </a:r>
          </a:p>
          <a:p>
            <a:pPr lvl="1"/>
            <a:r>
              <a:rPr lang="nb-NO" dirty="0"/>
              <a:t>elektriske fartøyer med total lengde ≤ 15 m, og</a:t>
            </a:r>
          </a:p>
          <a:p>
            <a:r>
              <a:rPr lang="nb-NO" dirty="0"/>
              <a:t>beskyttelse når slike fartøy benyttes til </a:t>
            </a:r>
            <a:r>
              <a:rPr lang="nb-NO" dirty="0" err="1"/>
              <a:t>tilbakemating</a:t>
            </a:r>
            <a:r>
              <a:rPr lang="nb-NO" dirty="0"/>
              <a:t> til et privat eller allment distribusjonsnett.</a:t>
            </a:r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/>
              <a:t>NEK 400‑8‑825 omfatter ikke induktiv </a:t>
            </a:r>
            <a:r>
              <a:rPr lang="nb-NO" dirty="0" err="1"/>
              <a:t>lading</a:t>
            </a:r>
            <a:r>
              <a:rPr lang="nb-NO" dirty="0"/>
              <a:t>.</a:t>
            </a:r>
          </a:p>
          <a:p>
            <a:pPr marL="0" indent="0">
              <a:buNone/>
            </a:pPr>
            <a:r>
              <a:rPr lang="nb-NO" sz="2300" i="1" dirty="0">
                <a:solidFill>
                  <a:srgbClr val="00B0F0"/>
                </a:solidFill>
              </a:rPr>
              <a:t>De tekniske kravene i NEK 400‑8‑825 er under utarbeidelse, og vil bli gjort tilgjengelig når de er godkjent av NK64 og NEK. Inntil de foreligger, anbefales det å legge kravene i NEK 400‑7‑722 sammen med kravene i NEK 400‑7‑709 til grunn for utforming av installasjoner som faller inn under omfanget for NEK 400‑8‑825. NK64 gjør oppmerksom på at endringer i omfanget og de angitte definisjonene i endelige versjonen kan være aktuelt.</a:t>
            </a:r>
          </a:p>
          <a:p>
            <a:pPr marL="0" indent="0">
              <a:buNone/>
            </a:pPr>
            <a:endParaRPr lang="nb-NO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7924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FF364-95E0-4F6A-AC65-7F5257A5B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Revisjonsprosessen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6087FD-7EAF-4F55-AF3A-46E5AD86D4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1520" y="2035629"/>
            <a:ext cx="9723120" cy="4141334"/>
          </a:xfrm>
        </p:spPr>
        <p:txBody>
          <a:bodyPr>
            <a:normAutofit/>
          </a:bodyPr>
          <a:lstStyle/>
          <a:p>
            <a:r>
              <a:rPr lang="nb-NO" sz="2400" dirty="0"/>
              <a:t>NK64 bearbeider hver delstandard i NEK 400</a:t>
            </a:r>
          </a:p>
          <a:p>
            <a:pPr lvl="1"/>
            <a:r>
              <a:rPr lang="nb-NO" sz="2000" dirty="0"/>
              <a:t>Sjekk av oversettelse av IEC/CLC standardene</a:t>
            </a:r>
          </a:p>
          <a:p>
            <a:pPr lvl="1"/>
            <a:r>
              <a:rPr lang="nb-NO" sz="2000" dirty="0"/>
              <a:t>Forenkle språkføring (der det er mulig)</a:t>
            </a:r>
          </a:p>
          <a:p>
            <a:pPr lvl="1"/>
            <a:r>
              <a:rPr lang="nb-NO" sz="2000" dirty="0"/>
              <a:t>Søker å være konsekvent i terminologibruk</a:t>
            </a:r>
          </a:p>
          <a:p>
            <a:pPr lvl="1"/>
            <a:r>
              <a:rPr lang="nb-NO" sz="2000" dirty="0"/>
              <a:t>Tilpasse til norske forhold</a:t>
            </a:r>
          </a:p>
          <a:p>
            <a:pPr lvl="2"/>
            <a:r>
              <a:rPr lang="nb-NO" sz="1800" dirty="0"/>
              <a:t>Innenfor rammen av regelverket til NEK</a:t>
            </a:r>
          </a:p>
          <a:p>
            <a:pPr lvl="2"/>
            <a:r>
              <a:rPr lang="nb-NO" sz="1800" dirty="0"/>
              <a:t>Ikke være i teknisk strid med CLC dokumenter</a:t>
            </a:r>
          </a:p>
          <a:p>
            <a:pPr lvl="1"/>
            <a:r>
              <a:rPr lang="nb-NO" sz="2000" dirty="0"/>
              <a:t>Merknader med «bør» gjøres om til normative tekst</a:t>
            </a:r>
          </a:p>
          <a:p>
            <a:r>
              <a:rPr lang="nb-NO" sz="2400" dirty="0"/>
              <a:t>Endelig vedtatt av NK64 2022-03-31</a:t>
            </a:r>
          </a:p>
          <a:p>
            <a:r>
              <a:rPr lang="nb-NO" sz="2400" dirty="0"/>
              <a:t>Sanksjonert av </a:t>
            </a:r>
            <a:r>
              <a:rPr lang="nb-NO" sz="2400" dirty="0" err="1"/>
              <a:t>NEKs</a:t>
            </a:r>
            <a:r>
              <a:rPr lang="nb-NO" sz="2400" dirty="0"/>
              <a:t> styre 2022-04-17</a:t>
            </a:r>
          </a:p>
          <a:p>
            <a:r>
              <a:rPr lang="nb-NO" sz="2400" dirty="0"/>
              <a:t>Er gjeldende utgave av NEK 400 fra 1. juli 2022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1441A6-2219-4E97-8F95-1516F24A2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761287-D90C-48BD-9581-2F0A1F05A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16246C-93DC-45B9-8791-6FC3BEB43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8822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Takk for meg!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1519" y="1825625"/>
            <a:ext cx="9472023" cy="4351338"/>
          </a:xfrm>
        </p:spPr>
        <p:txBody>
          <a:bodyPr>
            <a:normAutofit/>
          </a:bodyPr>
          <a:lstStyle/>
          <a:p>
            <a:endParaRPr lang="nb-NO" dirty="0"/>
          </a:p>
          <a:p>
            <a:pPr marL="0" indent="0" algn="ctr">
              <a:buNone/>
            </a:pPr>
            <a:r>
              <a:rPr lang="nb-NO" b="1" dirty="0">
                <a:solidFill>
                  <a:srgbClr val="FF0000"/>
                </a:solidFill>
              </a:rPr>
              <a:t>Lykke til med NEK 400:2022</a:t>
            </a:r>
          </a:p>
          <a:p>
            <a:pPr lvl="1"/>
            <a:endParaRPr lang="nb-NO" dirty="0"/>
          </a:p>
          <a:p>
            <a:pPr lvl="1"/>
            <a:r>
              <a:rPr lang="nb-NO" dirty="0"/>
              <a:t>NEK 400 tolkninger: </a:t>
            </a:r>
            <a:r>
              <a:rPr lang="nb-NO" dirty="0">
                <a:hlinkClick r:id="rId3"/>
              </a:rPr>
              <a:t>https://www.nek.no/standarder/produkter/tolkninger-nek-400/</a:t>
            </a:r>
            <a:endParaRPr lang="nb-NO" dirty="0"/>
          </a:p>
          <a:p>
            <a:pPr lvl="1"/>
            <a:endParaRPr lang="nb-NO" dirty="0"/>
          </a:p>
          <a:p>
            <a:pPr lvl="1"/>
            <a:r>
              <a:rPr lang="nb-NO" dirty="0"/>
              <a:t>NEK 400 FAQ: </a:t>
            </a:r>
            <a:br>
              <a:rPr lang="nb-NO" dirty="0"/>
            </a:br>
            <a:r>
              <a:rPr lang="nb-NO" dirty="0">
                <a:hlinkClick r:id="rId4"/>
              </a:rPr>
              <a:t>https://www.nek.no/standarder/faq/</a:t>
            </a:r>
            <a:endParaRPr lang="nb-NO" dirty="0"/>
          </a:p>
          <a:p>
            <a:pPr lvl="1"/>
            <a:endParaRPr lang="nb-NO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9126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4362D-505C-43BB-8831-FC018CF88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Høringer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B4BB4A-A599-4997-A300-6F3736093A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1520" y="2122713"/>
            <a:ext cx="9723120" cy="4054249"/>
          </a:xfrm>
        </p:spPr>
        <p:txBody>
          <a:bodyPr>
            <a:normAutofit/>
          </a:bodyPr>
          <a:lstStyle/>
          <a:p>
            <a:r>
              <a:rPr lang="nb-NO" sz="2400" dirty="0"/>
              <a:t>NEK 400-8 er rene nasjonale delstandarder og har vært lagt ut til høring</a:t>
            </a:r>
          </a:p>
          <a:p>
            <a:r>
              <a:rPr lang="nb-NO" sz="2400" dirty="0"/>
              <a:t>I tillegg har også følgende delstandarder vært lagt ut:</a:t>
            </a:r>
          </a:p>
          <a:p>
            <a:pPr lvl="1"/>
            <a:r>
              <a:rPr lang="nb-NO" sz="2000" dirty="0"/>
              <a:t>NEK 400-7-705 Installasjoner i landbruks- og hagebruksområder</a:t>
            </a:r>
          </a:p>
          <a:p>
            <a:pPr lvl="1"/>
            <a:r>
              <a:rPr lang="nb-NO" sz="2000" dirty="0"/>
              <a:t>NEK 400-7-712 Strømforsyning med solcellepaneler</a:t>
            </a:r>
          </a:p>
          <a:p>
            <a:pPr lvl="1"/>
            <a:r>
              <a:rPr lang="nb-NO" sz="2000" dirty="0"/>
              <a:t>NEK 400-7-722 Forsyning av elektriske kjøretøy</a:t>
            </a:r>
          </a:p>
          <a:p>
            <a:r>
              <a:rPr lang="nb-NO" sz="2400" dirty="0"/>
              <a:t>Høringsdokumentene ble lagt ut 20 september 2021</a:t>
            </a:r>
          </a:p>
          <a:p>
            <a:r>
              <a:rPr lang="nb-NO" sz="2400" dirty="0"/>
              <a:t>Høringsfristen var 15 november 2021.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9352F9-4B4D-49CC-8104-4EDDCF96E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AD8ACA-3C7B-49E3-809C-D70EEBF7E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80D685-857B-4228-B781-EF2786EE5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405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B51E8-4DA1-4F16-940E-5153DCB03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Delstandarder/avsnitt som er fjernet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EF760-9EC1-44F5-9E2B-4AA35B9B21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0928" y="2061754"/>
            <a:ext cx="9208958" cy="4153989"/>
          </a:xfrm>
        </p:spPr>
        <p:txBody>
          <a:bodyPr>
            <a:normAutofit fontScale="92500"/>
          </a:bodyPr>
          <a:lstStyle/>
          <a:p>
            <a:r>
              <a:rPr lang="nb-NO" sz="2400" dirty="0"/>
              <a:t>NEK 400-5-55:2018 avsnitt 551 </a:t>
            </a:r>
            <a:r>
              <a:rPr lang="nb-NO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Strømforsyningsenheter for lavspenning</a:t>
            </a:r>
            <a:endParaRPr lang="nb-NO" sz="2400" dirty="0"/>
          </a:p>
          <a:p>
            <a:pPr lvl="1"/>
            <a:r>
              <a:rPr lang="nb-NO" sz="1800" dirty="0"/>
              <a:t>Erstattes av ny delstandard NEK 400-7-751</a:t>
            </a:r>
          </a:p>
          <a:p>
            <a:r>
              <a:rPr lang="nb-NO" sz="2400" dirty="0"/>
              <a:t>NEK 400-7-711:2018	Utstillinger, fremvisninger, utstillingsboder, etc.</a:t>
            </a:r>
          </a:p>
          <a:p>
            <a:pPr lvl="1"/>
            <a:r>
              <a:rPr lang="nb-NO" sz="2000" dirty="0"/>
              <a:t>Slås sammen med NEK 400-7-740:2018 til ny NEK 400-7-711:2022</a:t>
            </a:r>
          </a:p>
          <a:p>
            <a:r>
              <a:rPr lang="nb-NO" sz="2400" dirty="0"/>
              <a:t>NEK 400-7-714:2018 	Utendørs belysningsinstallasjoner</a:t>
            </a:r>
          </a:p>
          <a:p>
            <a:pPr lvl="1"/>
            <a:r>
              <a:rPr lang="nb-NO" sz="2000" dirty="0"/>
              <a:t>Dekkes av de generelle kravene</a:t>
            </a:r>
          </a:p>
          <a:p>
            <a:r>
              <a:rPr lang="nb-NO" sz="2400" dirty="0"/>
              <a:t>NEK 400-7-740:2018	Midlertidige installasjoner for sirkus, markeder, tivolier</a:t>
            </a:r>
          </a:p>
          <a:p>
            <a:pPr lvl="1"/>
            <a:r>
              <a:rPr lang="nb-NO" sz="2000" dirty="0"/>
              <a:t>Slås sammen med NEK 400-7-711:2018 til ny NEK 400-7-711:2022</a:t>
            </a:r>
          </a:p>
          <a:p>
            <a:r>
              <a:rPr lang="nb-NO" sz="2400" dirty="0"/>
              <a:t>NEK 400-8-820:2018	Havbruksanlegg</a:t>
            </a:r>
          </a:p>
          <a:p>
            <a:pPr lvl="1"/>
            <a:r>
              <a:rPr lang="nb-NO" sz="2000" dirty="0"/>
              <a:t>Dekkes av de generelle kravene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353CE4-81A0-494F-96DB-8489322C9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nb-NO">
                <a:latin typeface="Arial" pitchFamily="-111" charset="0"/>
                <a:ea typeface="Arial" pitchFamily="-111" charset="0"/>
                <a:cs typeface="Arial" pitchFamily="-111" charset="0"/>
              </a:rPr>
              <a:t>2022-05-31/2022-06-02</a:t>
            </a:r>
            <a:endParaRPr lang="en-GB" dirty="0">
              <a:latin typeface="Arial" pitchFamily="-111" charset="0"/>
              <a:ea typeface="Arial" pitchFamily="-111" charset="0"/>
              <a:cs typeface="Arial" pitchFamily="-111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43AC61-B04B-4FC3-8E76-27D6E1911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BFC7B-143A-47EF-9152-682F656D6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814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B51E8-4DA1-4F16-940E-5153DCB03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Nye delstandarder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EF760-9EC1-44F5-9E2B-4AA35B9B21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0929" y="2061754"/>
            <a:ext cx="9535528" cy="4219303"/>
          </a:xfrm>
        </p:spPr>
        <p:txBody>
          <a:bodyPr>
            <a:normAutofit fontScale="85000" lnSpcReduction="20000"/>
          </a:bodyPr>
          <a:lstStyle/>
          <a:p>
            <a:r>
              <a:rPr lang="nb-NO" dirty="0"/>
              <a:t>NEK 400-7-711:2022	Midlertidige elektriske installasjoner for utstillinger og underholdningsformål.</a:t>
            </a:r>
          </a:p>
          <a:p>
            <a:pPr lvl="1"/>
            <a:r>
              <a:rPr lang="nb-NO" dirty="0"/>
              <a:t>Erstatter NEK 400-7-711:2018 og NEK 400-7-740:2018</a:t>
            </a:r>
          </a:p>
          <a:p>
            <a:r>
              <a:rPr lang="nb-NO" dirty="0"/>
              <a:t>NEK 400-7-751:2022 	</a:t>
            </a:r>
            <a:r>
              <a:rPr lang="nb-NO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Strømforsyningsenheter for lavspenning</a:t>
            </a:r>
          </a:p>
          <a:p>
            <a:pPr lvl="1"/>
            <a:r>
              <a:rPr lang="nb-NO" dirty="0"/>
              <a:t>Erstatter NEK 400-5-55:2018, avsnitt 551</a:t>
            </a:r>
          </a:p>
          <a:p>
            <a:pPr lvl="1"/>
            <a:r>
              <a:rPr lang="nb-NO" dirty="0"/>
              <a:t>Kravene i avsnitt 551 modifiserer generelle krav, noe som ikke lenger tillates i de generelle delene NEK 400-1 – NEK 400-6.</a:t>
            </a:r>
          </a:p>
          <a:p>
            <a:r>
              <a:rPr lang="nb-NO" dirty="0"/>
              <a:t>NEK 400-8-824:2022	Ladeklare byggverk</a:t>
            </a:r>
          </a:p>
          <a:p>
            <a:pPr lvl="1"/>
            <a:r>
              <a:rPr lang="nb-NO" dirty="0"/>
              <a:t>Utviklet for å imøtekomme de elektrotekniske behovene som følge av kravene til ladeklare byggverk i </a:t>
            </a:r>
            <a:r>
              <a:rPr lang="nb-NO" dirty="0" err="1"/>
              <a:t>Byggteknisk</a:t>
            </a:r>
            <a:r>
              <a:rPr lang="nb-NO" dirty="0"/>
              <a:t> forskrift</a:t>
            </a:r>
          </a:p>
          <a:p>
            <a:r>
              <a:rPr lang="nb-NO" dirty="0"/>
              <a:t>NEK 400-8-825:2022	Forsyning av elektriske fartøy</a:t>
            </a:r>
          </a:p>
          <a:p>
            <a:pPr lvl="1"/>
            <a:r>
              <a:rPr lang="nb-NO" dirty="0"/>
              <a:t>Utvikles for å imøtekomme behovene knyttet til </a:t>
            </a:r>
            <a:r>
              <a:rPr lang="nb-NO" dirty="0" err="1"/>
              <a:t>lading</a:t>
            </a:r>
            <a:r>
              <a:rPr lang="nb-NO" dirty="0"/>
              <a:t> av elektriske fartøyer, spesielt fritidsbåter og fartøy med lengde mindre enn 15 m</a:t>
            </a:r>
          </a:p>
          <a:p>
            <a:pPr lvl="1"/>
            <a:r>
              <a:rPr lang="nb-NO" dirty="0"/>
              <a:t>Er ikke ferdig, benytt NEK 400-7-722 og NEK 400-7-709 inntil ferdigstilt.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353CE4-81A0-494F-96DB-8489322C9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nb-NO">
                <a:latin typeface="Arial" pitchFamily="-111" charset="0"/>
                <a:ea typeface="Arial" pitchFamily="-111" charset="0"/>
                <a:cs typeface="Arial" pitchFamily="-111" charset="0"/>
              </a:rPr>
              <a:t>2022-05-31/2022-06-02</a:t>
            </a:r>
            <a:endParaRPr lang="en-GB" dirty="0">
              <a:latin typeface="Arial" pitchFamily="-111" charset="0"/>
              <a:ea typeface="Arial" pitchFamily="-111" charset="0"/>
              <a:cs typeface="Arial" pitchFamily="-111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43AC61-B04B-4FC3-8E76-27D6E1911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BFC7B-143A-47EF-9152-682F656D6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66134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b-NO" sz="2400" b="1" dirty="0">
                <a:solidFill>
                  <a:srgbClr val="0070C0"/>
                </a:solidFill>
              </a:rPr>
              <a:t>Omfang og hensikt</a:t>
            </a:r>
          </a:p>
          <a:p>
            <a:pPr marL="0" indent="0">
              <a:buNone/>
            </a:pPr>
            <a:endParaRPr lang="nb-NO" sz="2400" dirty="0"/>
          </a:p>
          <a:p>
            <a:r>
              <a:rPr lang="nb-NO" sz="2400" dirty="0"/>
              <a:t>Er revidert</a:t>
            </a:r>
          </a:p>
          <a:p>
            <a:r>
              <a:rPr lang="nb-NO" sz="2400" dirty="0"/>
              <a:t>Definerer omfanget for hele NEK 400</a:t>
            </a:r>
          </a:p>
          <a:p>
            <a:r>
              <a:rPr lang="nb-NO" sz="2400" dirty="0"/>
              <a:t>Beskriver strukturen og oppbygging av NEK 400</a:t>
            </a:r>
          </a:p>
          <a:p>
            <a:endParaRPr lang="nb-NO" sz="2400" dirty="0"/>
          </a:p>
          <a:p>
            <a:r>
              <a:rPr lang="nb-NO" sz="2400" dirty="0"/>
              <a:t>Fundamentale krav i tidligere utgaver av NEK 400-1 inngår i </a:t>
            </a:r>
            <a:br>
              <a:rPr lang="nb-NO" sz="2400" dirty="0"/>
            </a:br>
            <a:r>
              <a:rPr lang="nb-NO" sz="2400" dirty="0"/>
              <a:t>NEK 400-3.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878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b-NO" b="1" dirty="0">
                <a:solidFill>
                  <a:srgbClr val="0070C0"/>
                </a:solidFill>
              </a:rPr>
              <a:t>Terminologi - Definisjoner </a:t>
            </a:r>
          </a:p>
          <a:p>
            <a:pPr marL="0" indent="0">
              <a:buNone/>
            </a:pPr>
            <a:endParaRPr lang="nb-NO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nb-NO" dirty="0"/>
              <a:t>Definisjoner endret i International </a:t>
            </a:r>
            <a:r>
              <a:rPr lang="nb-NO" dirty="0" err="1"/>
              <a:t>Electrotechnical</a:t>
            </a:r>
            <a:r>
              <a:rPr lang="nb-NO" dirty="0"/>
              <a:t> </a:t>
            </a:r>
            <a:r>
              <a:rPr lang="nb-NO" dirty="0" err="1"/>
              <a:t>Vocabolary</a:t>
            </a:r>
            <a:endParaRPr lang="nb-NO" dirty="0"/>
          </a:p>
          <a:p>
            <a:pPr lvl="1"/>
            <a:r>
              <a:rPr lang="nb-NO" dirty="0"/>
              <a:t>IEV 195 vedr. Beskyttelse mot elektrisk sjokk</a:t>
            </a:r>
          </a:p>
          <a:p>
            <a:pPr lvl="1"/>
            <a:r>
              <a:rPr lang="nb-NO" dirty="0"/>
              <a:t>IEV 826 vedr. Elektriske installasjoner</a:t>
            </a:r>
          </a:p>
          <a:p>
            <a:r>
              <a:rPr lang="nb-NO" dirty="0"/>
              <a:t>Alle termer definert i NEK 400 er flyttet til NEK 400-2</a:t>
            </a:r>
          </a:p>
          <a:p>
            <a:r>
              <a:rPr lang="nb-NO" dirty="0"/>
              <a:t>Søkt å utvikle en samkjørt terminologi</a:t>
            </a:r>
          </a:p>
          <a:p>
            <a:pPr lvl="1"/>
            <a:r>
              <a:rPr lang="nb-NO" dirty="0"/>
              <a:t>NEK 400, NEK 399, NEK 439, NEK 485, NEK 486</a:t>
            </a:r>
          </a:p>
          <a:p>
            <a:r>
              <a:rPr lang="nb-NO" dirty="0"/>
              <a:t>Termer som ikke er benyttet er i stor grad fjernet</a:t>
            </a:r>
          </a:p>
          <a:p>
            <a:pPr lvl="1"/>
            <a:r>
              <a:rPr lang="nb-NO" dirty="0"/>
              <a:t>Noen er bevist beholdt da de har en utbredelse i bransjen</a:t>
            </a:r>
          </a:p>
          <a:p>
            <a:pPr lvl="1"/>
            <a:endParaRPr lang="nb-NO" dirty="0"/>
          </a:p>
          <a:p>
            <a:r>
              <a:rPr lang="nb-NO" dirty="0"/>
              <a:t>Les termene og definisjonene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90349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NEK 400-3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0928" y="1862530"/>
            <a:ext cx="8490143" cy="446207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nb-NO" sz="3800" b="1" dirty="0">
                <a:solidFill>
                  <a:srgbClr val="0070C0"/>
                </a:solidFill>
              </a:rPr>
              <a:t>Generelle forhold  </a:t>
            </a:r>
          </a:p>
          <a:p>
            <a:pPr marL="0" indent="0">
              <a:buNone/>
            </a:pPr>
            <a:endParaRPr lang="nb-NO" sz="4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nb-NO" sz="4400" dirty="0"/>
              <a:t>De fundamentale sikkerhetskravene oppdatert</a:t>
            </a:r>
          </a:p>
          <a:p>
            <a:pPr lvl="1"/>
            <a:r>
              <a:rPr lang="nb-NO" sz="3600" dirty="0"/>
              <a:t>Dekke opp ny teknologi...</a:t>
            </a:r>
          </a:p>
          <a:p>
            <a:pPr lvl="1"/>
            <a:r>
              <a:rPr lang="nb-NO" sz="3600" dirty="0"/>
              <a:t>Dekke opp påvirkning fra andre fagfelt... </a:t>
            </a:r>
          </a:p>
          <a:p>
            <a:r>
              <a:rPr lang="nb-NO" sz="4400" dirty="0"/>
              <a:t>Oppdatert beskrivelse av elektriske systemer </a:t>
            </a:r>
          </a:p>
          <a:p>
            <a:pPr lvl="1"/>
            <a:r>
              <a:rPr lang="nb-NO" sz="3600" dirty="0"/>
              <a:t>Lederfunksjoner ledere bedre beskrevet</a:t>
            </a:r>
          </a:p>
          <a:p>
            <a:pPr lvl="2"/>
            <a:r>
              <a:rPr lang="nb-NO" sz="2900" dirty="0"/>
              <a:t>Fase, spenningsførende ledere, beskyttelsesledere</a:t>
            </a:r>
          </a:p>
          <a:p>
            <a:pPr lvl="1"/>
            <a:r>
              <a:rPr lang="nb-NO" sz="3600" dirty="0"/>
              <a:t>Fordelingssystemer </a:t>
            </a:r>
          </a:p>
          <a:p>
            <a:pPr lvl="2"/>
            <a:r>
              <a:rPr lang="nb-NO" sz="2900" dirty="0"/>
              <a:t>AC / DC</a:t>
            </a:r>
          </a:p>
          <a:p>
            <a:pPr lvl="2"/>
            <a:r>
              <a:rPr lang="nb-NO" sz="2900" dirty="0"/>
              <a:t>TN / TT / IT</a:t>
            </a:r>
          </a:p>
          <a:p>
            <a:pPr lvl="2"/>
            <a:r>
              <a:rPr lang="nb-NO" sz="2900" dirty="0"/>
              <a:t>Krav vedr. Systemjording ved parallelle strømkilder</a:t>
            </a:r>
          </a:p>
          <a:p>
            <a:pPr lvl="3"/>
            <a:r>
              <a:rPr lang="nb-NO" sz="2600" dirty="0"/>
              <a:t>Tolkning 11 for NEK 400:2018 er implementert</a:t>
            </a:r>
          </a:p>
          <a:p>
            <a:pPr marL="1371600" lvl="3" indent="0">
              <a:buNone/>
            </a:pPr>
            <a:endParaRPr lang="nb-NO" sz="2600" dirty="0"/>
          </a:p>
          <a:p>
            <a:r>
              <a:rPr lang="nb-NO" sz="4400" dirty="0"/>
              <a:t>Internasjonalt inngår NEK 400-3 i del 1</a:t>
            </a:r>
          </a:p>
          <a:p>
            <a:pPr lvl="1"/>
            <a:endParaRPr lang="nb-NO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2022-05-31/2022-06-02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Eliaden 2022. -  NEK 400:2022  -  Eirik Selvik, Leder NK64</a:t>
            </a:r>
            <a:endParaRPr lang="nb-NO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05F6B-040B-41EE-B8A5-5CCBF4D8EFD7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4698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83C6E198B92254D96DB3B3EA707010B" ma:contentTypeVersion="15" ma:contentTypeDescription="Opprett et nytt dokument." ma:contentTypeScope="" ma:versionID="38042f8cc9646595066f184c256a7d8d">
  <xsd:schema xmlns:xsd="http://www.w3.org/2001/XMLSchema" xmlns:xs="http://www.w3.org/2001/XMLSchema" xmlns:p="http://schemas.microsoft.com/office/2006/metadata/properties" xmlns:ns2="f1a357bd-c645-4065-ba9f-18cfe4cd1c0d" xmlns:ns3="ad3f3334-46b2-49f6-be9a-dea0ed6597a9" targetNamespace="http://schemas.microsoft.com/office/2006/metadata/properties" ma:root="true" ma:fieldsID="c79aefbd73d68b7b1e160a482601bca2" ns2:_="" ns3:_="">
    <xsd:import namespace="f1a357bd-c645-4065-ba9f-18cfe4cd1c0d"/>
    <xsd:import namespace="ad3f3334-46b2-49f6-be9a-dea0ed6597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a357bd-c645-4065-ba9f-18cfe4cd1c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Bildemerkelapper" ma:readOnly="false" ma:fieldId="{5cf76f15-5ced-4ddc-b409-7134ff3c332f}" ma:taxonomyMulti="true" ma:sspId="32f2bf80-d412-4f60-9549-1f43c05d4ca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3f3334-46b2-49f6-be9a-dea0ed6597a9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43f1371d-d9dd-474b-add8-b1a04a44d6ca}" ma:internalName="TaxCatchAll" ma:showField="CatchAllData" ma:web="ad3f3334-46b2-49f6-be9a-dea0ed6597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1a357bd-c645-4065-ba9f-18cfe4cd1c0d">
      <Terms xmlns="http://schemas.microsoft.com/office/infopath/2007/PartnerControls"/>
    </lcf76f155ced4ddcb4097134ff3c332f>
    <TaxCatchAll xmlns="ad3f3334-46b2-49f6-be9a-dea0ed6597a9" xsi:nil="true"/>
  </documentManagement>
</p:properties>
</file>

<file path=customXml/itemProps1.xml><?xml version="1.0" encoding="utf-8"?>
<ds:datastoreItem xmlns:ds="http://schemas.openxmlformats.org/officeDocument/2006/customXml" ds:itemID="{612D89FF-50FC-4ECC-BE53-C70790CA7AF7}"/>
</file>

<file path=customXml/itemProps2.xml><?xml version="1.0" encoding="utf-8"?>
<ds:datastoreItem xmlns:ds="http://schemas.openxmlformats.org/officeDocument/2006/customXml" ds:itemID="{B84D2A8F-C6E8-4A90-9D88-82E52B9FD140}"/>
</file>

<file path=customXml/itemProps3.xml><?xml version="1.0" encoding="utf-8"?>
<ds:datastoreItem xmlns:ds="http://schemas.openxmlformats.org/officeDocument/2006/customXml" ds:itemID="{2EC79A8D-3B3F-4B57-B187-196752E4BB4A}"/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2728</Words>
  <Application>Microsoft Office PowerPoint</Application>
  <PresentationFormat>Widescreen</PresentationFormat>
  <Paragraphs>433</Paragraphs>
  <Slides>30</Slides>
  <Notes>24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30</vt:i4>
      </vt:variant>
    </vt:vector>
  </HeadingPairs>
  <TitlesOfParts>
    <vt:vector size="31" baseType="lpstr">
      <vt:lpstr>Office-tema</vt:lpstr>
      <vt:lpstr>PowerPoint-presentasjon</vt:lpstr>
      <vt:lpstr>Eirik Selvik</vt:lpstr>
      <vt:lpstr>Revisjonsprosessen</vt:lpstr>
      <vt:lpstr>Høringer</vt:lpstr>
      <vt:lpstr>Delstandarder/avsnitt som er fjernet</vt:lpstr>
      <vt:lpstr>Nye delstandarder</vt:lpstr>
      <vt:lpstr>NEK 400-1</vt:lpstr>
      <vt:lpstr>NEK 400-1</vt:lpstr>
      <vt:lpstr>NEK 400-3</vt:lpstr>
      <vt:lpstr>NEK 400-4-41</vt:lpstr>
      <vt:lpstr>NEK 400-4-42</vt:lpstr>
      <vt:lpstr>NEK 400-4-43</vt:lpstr>
      <vt:lpstr>NEK 400-5-52</vt:lpstr>
      <vt:lpstr>NEK 400-5-54</vt:lpstr>
      <vt:lpstr>NEK 400-5-56</vt:lpstr>
      <vt:lpstr>NEK 400-6</vt:lpstr>
      <vt:lpstr>NEK 400-7-701</vt:lpstr>
      <vt:lpstr>NEK 400-7-705</vt:lpstr>
      <vt:lpstr>NEK 400-7-710</vt:lpstr>
      <vt:lpstr>NEK 400-7-711</vt:lpstr>
      <vt:lpstr>NEK 400-7-712</vt:lpstr>
      <vt:lpstr>NEK 400-7-722</vt:lpstr>
      <vt:lpstr>NEK 400-7-751</vt:lpstr>
      <vt:lpstr>NEK 400-8-805</vt:lpstr>
      <vt:lpstr>NEK 400-8-806</vt:lpstr>
      <vt:lpstr>NEK 400-8-823</vt:lpstr>
      <vt:lpstr>NEK 400-8-824</vt:lpstr>
      <vt:lpstr>NEK 400-8-824 forts.</vt:lpstr>
      <vt:lpstr>NEK 400-8-825</vt:lpstr>
      <vt:lpstr>Takk for meg!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Eirik Selvik</dc:creator>
  <cp:lastModifiedBy>Tommy Lundekvam</cp:lastModifiedBy>
  <cp:revision>3</cp:revision>
  <dcterms:created xsi:type="dcterms:W3CDTF">2022-05-29T16:10:03Z</dcterms:created>
  <dcterms:modified xsi:type="dcterms:W3CDTF">2022-06-14T12:38:05Z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0x010100C83C6E198B92254D96DB3B3EA707010B</vt:lpwstr>
  </property>
</Properties>
</file>